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4"/>
  </p:notesMasterIdLst>
  <p:sldIdLst>
    <p:sldId id="273" r:id="rId2"/>
    <p:sldId id="275" r:id="rId3"/>
    <p:sldId id="274" r:id="rId4"/>
    <p:sldId id="277" r:id="rId5"/>
    <p:sldId id="279" r:id="rId6"/>
    <p:sldId id="282" r:id="rId7"/>
    <p:sldId id="285" r:id="rId8"/>
    <p:sldId id="287" r:id="rId9"/>
    <p:sldId id="288" r:id="rId10"/>
    <p:sldId id="289" r:id="rId11"/>
    <p:sldId id="290" r:id="rId12"/>
    <p:sldId id="283" r:id="rId13"/>
  </p:sldIdLst>
  <p:sldSz cx="12192000" cy="6858000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FF7619"/>
    <a:srgbClr val="FF99CC"/>
    <a:srgbClr val="FF33CC"/>
    <a:srgbClr val="66FF66"/>
    <a:srgbClr val="33CC33"/>
    <a:srgbClr val="800080"/>
    <a:srgbClr val="660066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สไตล์สีอ่อ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สไตล์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6441" autoAdjust="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2DE16-3FC5-44B3-93B0-47B58774ACC3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AA804E7-A165-4F8A-B8C6-D598700F12EA}">
      <dgm:prSet phldrT="[ข้อความ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Big Farm </a:t>
          </a:r>
          <a:r>
            <a:rPr lang="en-US" sz="2200" b="1" dirty="0" err="1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Phrae</a:t>
          </a:r>
          <a:endParaRPr lang="th-TH" sz="22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F80A17-2981-42D5-85D9-BE8685B8CBDA}" type="par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271FA7-9BC5-49EB-8C8B-77F675E80E4F}" type="sib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D147FC-A7F4-474F-B362-BB3DC4F4769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0BC9C5-5069-44D1-8439-BD333603452A}" type="par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9492AA-81B4-4FBC-ACA3-4DA3E64E2EAF}" type="sib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5F12C9-F386-4264-A0E7-028568B2A6D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39C53B-6DE6-444D-896B-55813C1F47B7}" type="parTrans" cxnId="{5A08F955-603F-4ABD-98EC-9A6005D7DE0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164BFA-C790-4018-B370-1F9C4D95B173}" type="sibTrans" cxnId="{5A08F955-603F-4ABD-98EC-9A6005D7DE0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9625E-9701-4BA8-AF62-5808D7341386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A70793-811B-4440-9494-8114C23648F4}" type="parTrans" cxnId="{D026509B-8CFE-47A2-8EA9-FAC6E08EE1CC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42FAE8-24D3-4DBB-BF7C-5A3682E4E0F1}" type="sibTrans" cxnId="{D026509B-8CFE-47A2-8EA9-FAC6E08EE1CC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D34585-7682-4D1A-9BF7-928C6E804D2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 5 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9F8FB2-D0F8-4E8F-9EFB-A141756C1E0C}" type="par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81BF1F-200C-4135-9D26-BE7825B3286D}" type="sib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54F689-679C-424B-BB6A-6A8267864422}" type="pres">
      <dgm:prSet presAssocID="{5992DE16-3FC5-44B3-93B0-47B58774AC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EDFCD08-BBD6-4616-B0C3-F8E752503FD1}" type="pres">
      <dgm:prSet presAssocID="{8AA804E7-A165-4F8A-B8C6-D598700F12E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3B6AC409-BDDF-4704-B330-EF0ED2EA58F2}" type="pres">
      <dgm:prSet presAssocID="{8AA804E7-A165-4F8A-B8C6-D598700F12EA}" presName="rootComposite" presStyleCnt="0">
        <dgm:presLayoutVars/>
      </dgm:prSet>
      <dgm:spPr/>
      <dgm:t>
        <a:bodyPr/>
        <a:lstStyle/>
        <a:p>
          <a:endParaRPr lang="th-TH"/>
        </a:p>
      </dgm:t>
    </dgm:pt>
    <dgm:pt modelId="{1670C59E-0155-40F8-B340-A373815F41B1}" type="pres">
      <dgm:prSet presAssocID="{8AA804E7-A165-4F8A-B8C6-D598700F12EA}" presName="rootText" presStyleLbl="node0" presStyleIdx="0" presStyleCnt="1" custScaleX="109542" custLinFactNeighborX="2627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2F7A0B9A-3EE6-4B9C-8C6E-104959FECA4C}" type="pres">
      <dgm:prSet presAssocID="{8AA804E7-A165-4F8A-B8C6-D598700F12E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BE56320-9BC3-4113-9399-DE39FFC6176E}" type="pres">
      <dgm:prSet presAssocID="{DDD147FC-A7F4-474F-B362-BB3DC4F4769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EA5ABD8-A2A4-4F59-B052-3F7023A20CFC}" type="pres">
      <dgm:prSet presAssocID="{DDD147FC-A7F4-474F-B362-BB3DC4F47698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th-TH"/>
        </a:p>
      </dgm:t>
    </dgm:pt>
    <dgm:pt modelId="{40323BFA-2D9F-4F48-918A-366E0C676391}" type="pres">
      <dgm:prSet presAssocID="{DDD147FC-A7F4-474F-B362-BB3DC4F47698}" presName="childText" presStyleLbl="lnNode1" presStyleIdx="0" presStyleCnt="4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1E7-8679-4AB8-88C1-428F8AB5D772}" type="pres">
      <dgm:prSet presAssocID="{995F12C9-F386-4264-A0E7-028568B2A6D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EA68BAE-486A-4CD1-A658-B5FF66C7070B}" type="pres">
      <dgm:prSet presAssocID="{995F12C9-F386-4264-A0E7-028568B2A6D8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DBC99C02-EB14-43CD-8A00-B0A8B1CFE967}" type="pres">
      <dgm:prSet presAssocID="{995F12C9-F386-4264-A0E7-028568B2A6D8}" presName="childText" presStyleLbl="lnNode1" presStyleIdx="1" presStyleCnt="4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C06FD-161B-4726-A804-56599FC4C0B5}" type="pres">
      <dgm:prSet presAssocID="{35F9625E-9701-4BA8-AF62-5808D734138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888C31F-3D4A-48D1-AE31-15EC31318F7D}" type="pres">
      <dgm:prSet presAssocID="{35F9625E-9701-4BA8-AF62-5808D7341386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FF47C1BE-E40E-4D9D-8644-832C6E58246D}" type="pres">
      <dgm:prSet presAssocID="{35F9625E-9701-4BA8-AF62-5808D7341386}" presName="childText" presStyleLbl="lnNode1" presStyleIdx="2" presStyleCnt="4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39B738-BA42-4F02-ACBB-BF825E0425E2}" type="pres">
      <dgm:prSet presAssocID="{80D34585-7682-4D1A-9BF7-928C6E804D2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729F1F0-57A7-4D58-A014-C583B841952D}" type="pres">
      <dgm:prSet presAssocID="{80D34585-7682-4D1A-9BF7-928C6E804D28}" presName="Image" presStyleLbl="node1" presStyleIdx="3" presStyleCnt="4" custLinFactNeighborX="-829" custLinFactNeighborY="11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1807CF61-BF62-4560-A8E8-048A992BF175}" type="pres">
      <dgm:prSet presAssocID="{80D34585-7682-4D1A-9BF7-928C6E804D28}" presName="childText" presStyleLbl="lnNode1" presStyleIdx="3" presStyleCnt="4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FD94C9-680D-4274-9027-E3EAB96D7635}" srcId="{8AA804E7-A165-4F8A-B8C6-D598700F12EA}" destId="{DDD147FC-A7F4-474F-B362-BB3DC4F47698}" srcOrd="0" destOrd="0" parTransId="{ED0BC9C5-5069-44D1-8439-BD333603452A}" sibTransId="{DC9492AA-81B4-4FBC-ACA3-4DA3E64E2EAF}"/>
    <dgm:cxn modelId="{9144A5EF-F546-40B7-9CED-7D0EF8513F1E}" type="presOf" srcId="{5992DE16-3FC5-44B3-93B0-47B58774ACC3}" destId="{6154F689-679C-424B-BB6A-6A8267864422}" srcOrd="0" destOrd="0" presId="urn:microsoft.com/office/officeart/2008/layout/PictureAccentList"/>
    <dgm:cxn modelId="{7CC9CE8D-EA9F-4165-A1B4-53C4BC9F0D1B}" type="presOf" srcId="{35F9625E-9701-4BA8-AF62-5808D7341386}" destId="{FF47C1BE-E40E-4D9D-8644-832C6E58246D}" srcOrd="0" destOrd="0" presId="urn:microsoft.com/office/officeart/2008/layout/PictureAccentList"/>
    <dgm:cxn modelId="{5A08F955-603F-4ABD-98EC-9A6005D7DE05}" srcId="{8AA804E7-A165-4F8A-B8C6-D598700F12EA}" destId="{995F12C9-F386-4264-A0E7-028568B2A6D8}" srcOrd="1" destOrd="0" parTransId="{1C39C53B-6DE6-444D-896B-55813C1F47B7}" sibTransId="{A1164BFA-C790-4018-B370-1F9C4D95B173}"/>
    <dgm:cxn modelId="{4A92E4B6-FBE4-4F6A-8D05-14D4C5455CDD}" type="presOf" srcId="{8AA804E7-A165-4F8A-B8C6-D598700F12EA}" destId="{1670C59E-0155-40F8-B340-A373815F41B1}" srcOrd="0" destOrd="0" presId="urn:microsoft.com/office/officeart/2008/layout/PictureAccentList"/>
    <dgm:cxn modelId="{2A16D6E1-FBE9-488E-97A1-09B3755A0045}" srcId="{5992DE16-3FC5-44B3-93B0-47B58774ACC3}" destId="{8AA804E7-A165-4F8A-B8C6-D598700F12EA}" srcOrd="0" destOrd="0" parTransId="{C4F80A17-2981-42D5-85D9-BE8685B8CBDA}" sibTransId="{0E271FA7-9BC5-49EB-8C8B-77F675E80E4F}"/>
    <dgm:cxn modelId="{4C55909A-A8D2-498D-930B-BA94319659ED}" srcId="{8AA804E7-A165-4F8A-B8C6-D598700F12EA}" destId="{80D34585-7682-4D1A-9BF7-928C6E804D28}" srcOrd="3" destOrd="0" parTransId="{A39F8FB2-D0F8-4E8F-9EFB-A141756C1E0C}" sibTransId="{8481BF1F-200C-4135-9D26-BE7825B3286D}"/>
    <dgm:cxn modelId="{D026509B-8CFE-47A2-8EA9-FAC6E08EE1CC}" srcId="{8AA804E7-A165-4F8A-B8C6-D598700F12EA}" destId="{35F9625E-9701-4BA8-AF62-5808D7341386}" srcOrd="2" destOrd="0" parTransId="{AFA70793-811B-4440-9494-8114C23648F4}" sibTransId="{6442FAE8-24D3-4DBB-BF7C-5A3682E4E0F1}"/>
    <dgm:cxn modelId="{F3E9996D-D109-4E20-B66D-ABBB1E8CF62B}" type="presOf" srcId="{995F12C9-F386-4264-A0E7-028568B2A6D8}" destId="{DBC99C02-EB14-43CD-8A00-B0A8B1CFE967}" srcOrd="0" destOrd="0" presId="urn:microsoft.com/office/officeart/2008/layout/PictureAccentList"/>
    <dgm:cxn modelId="{883F3A5A-12E9-41C0-A948-8AC977B872B0}" type="presOf" srcId="{DDD147FC-A7F4-474F-B362-BB3DC4F47698}" destId="{40323BFA-2D9F-4F48-918A-366E0C676391}" srcOrd="0" destOrd="0" presId="urn:microsoft.com/office/officeart/2008/layout/PictureAccentList"/>
    <dgm:cxn modelId="{30C02143-373C-4A08-AC44-4578147C6F35}" type="presOf" srcId="{80D34585-7682-4D1A-9BF7-928C6E804D28}" destId="{1807CF61-BF62-4560-A8E8-048A992BF175}" srcOrd="0" destOrd="0" presId="urn:microsoft.com/office/officeart/2008/layout/PictureAccentList"/>
    <dgm:cxn modelId="{841A1890-AF8B-43FC-8253-48DBED6065C5}" type="presParOf" srcId="{6154F689-679C-424B-BB6A-6A8267864422}" destId="{6EDFCD08-BBD6-4616-B0C3-F8E752503FD1}" srcOrd="0" destOrd="0" presId="urn:microsoft.com/office/officeart/2008/layout/PictureAccentList"/>
    <dgm:cxn modelId="{EFA60C3D-2520-4AEB-A6A9-5A83B202F4C3}" type="presParOf" srcId="{6EDFCD08-BBD6-4616-B0C3-F8E752503FD1}" destId="{3B6AC409-BDDF-4704-B330-EF0ED2EA58F2}" srcOrd="0" destOrd="0" presId="urn:microsoft.com/office/officeart/2008/layout/PictureAccentList"/>
    <dgm:cxn modelId="{719ED88F-BC4E-4E0B-8B0D-21DC2A287C28}" type="presParOf" srcId="{3B6AC409-BDDF-4704-B330-EF0ED2EA58F2}" destId="{1670C59E-0155-40F8-B340-A373815F41B1}" srcOrd="0" destOrd="0" presId="urn:microsoft.com/office/officeart/2008/layout/PictureAccentList"/>
    <dgm:cxn modelId="{40BF56C8-21BB-4B7E-A2B9-B31B117BE7FB}" type="presParOf" srcId="{6EDFCD08-BBD6-4616-B0C3-F8E752503FD1}" destId="{2F7A0B9A-3EE6-4B9C-8C6E-104959FECA4C}" srcOrd="1" destOrd="0" presId="urn:microsoft.com/office/officeart/2008/layout/PictureAccentList"/>
    <dgm:cxn modelId="{2D2B1831-CDFA-42D4-859D-60955CD5CC31}" type="presParOf" srcId="{2F7A0B9A-3EE6-4B9C-8C6E-104959FECA4C}" destId="{7BE56320-9BC3-4113-9399-DE39FFC6176E}" srcOrd="0" destOrd="0" presId="urn:microsoft.com/office/officeart/2008/layout/PictureAccentList"/>
    <dgm:cxn modelId="{D024D2F3-2B81-44D0-8582-545FCDF2E8A4}" type="presParOf" srcId="{7BE56320-9BC3-4113-9399-DE39FFC6176E}" destId="{7EA5ABD8-A2A4-4F59-B052-3F7023A20CFC}" srcOrd="0" destOrd="0" presId="urn:microsoft.com/office/officeart/2008/layout/PictureAccentList"/>
    <dgm:cxn modelId="{457BAD46-B89C-4FF7-B3E4-5550C33C1862}" type="presParOf" srcId="{7BE56320-9BC3-4113-9399-DE39FFC6176E}" destId="{40323BFA-2D9F-4F48-918A-366E0C676391}" srcOrd="1" destOrd="0" presId="urn:microsoft.com/office/officeart/2008/layout/PictureAccentList"/>
    <dgm:cxn modelId="{836E21D7-1E0C-4EDE-B6FA-F3341C59F040}" type="presParOf" srcId="{2F7A0B9A-3EE6-4B9C-8C6E-104959FECA4C}" destId="{276A01E7-8679-4AB8-88C1-428F8AB5D772}" srcOrd="1" destOrd="0" presId="urn:microsoft.com/office/officeart/2008/layout/PictureAccentList"/>
    <dgm:cxn modelId="{0ECA025F-0618-46F4-BF5B-6503FE8F46CF}" type="presParOf" srcId="{276A01E7-8679-4AB8-88C1-428F8AB5D772}" destId="{7EA68BAE-486A-4CD1-A658-B5FF66C7070B}" srcOrd="0" destOrd="0" presId="urn:microsoft.com/office/officeart/2008/layout/PictureAccentList"/>
    <dgm:cxn modelId="{41A089E1-F8D5-4813-BAEA-4EF94C05D3D8}" type="presParOf" srcId="{276A01E7-8679-4AB8-88C1-428F8AB5D772}" destId="{DBC99C02-EB14-43CD-8A00-B0A8B1CFE967}" srcOrd="1" destOrd="0" presId="urn:microsoft.com/office/officeart/2008/layout/PictureAccentList"/>
    <dgm:cxn modelId="{0BFB559F-CBDB-4B16-8F06-BC82AD5CA40E}" type="presParOf" srcId="{2F7A0B9A-3EE6-4B9C-8C6E-104959FECA4C}" destId="{611C06FD-161B-4726-A804-56599FC4C0B5}" srcOrd="2" destOrd="0" presId="urn:microsoft.com/office/officeart/2008/layout/PictureAccentList"/>
    <dgm:cxn modelId="{E6296CD1-E84A-447C-B9FB-0E4864FA7D40}" type="presParOf" srcId="{611C06FD-161B-4726-A804-56599FC4C0B5}" destId="{5888C31F-3D4A-48D1-AE31-15EC31318F7D}" srcOrd="0" destOrd="0" presId="urn:microsoft.com/office/officeart/2008/layout/PictureAccentList"/>
    <dgm:cxn modelId="{44CEF36E-9E06-4D0B-B46F-9BC6A69586C1}" type="presParOf" srcId="{611C06FD-161B-4726-A804-56599FC4C0B5}" destId="{FF47C1BE-E40E-4D9D-8644-832C6E58246D}" srcOrd="1" destOrd="0" presId="urn:microsoft.com/office/officeart/2008/layout/PictureAccentList"/>
    <dgm:cxn modelId="{0335179F-66DF-4627-8B85-6211A92432A7}" type="presParOf" srcId="{2F7A0B9A-3EE6-4B9C-8C6E-104959FECA4C}" destId="{8E39B738-BA42-4F02-ACBB-BF825E0425E2}" srcOrd="3" destOrd="0" presId="urn:microsoft.com/office/officeart/2008/layout/PictureAccentList"/>
    <dgm:cxn modelId="{52E1E988-5D19-421D-9CD9-6EB8AF0F34A8}" type="presParOf" srcId="{8E39B738-BA42-4F02-ACBB-BF825E0425E2}" destId="{5729F1F0-57A7-4D58-A014-C583B841952D}" srcOrd="0" destOrd="0" presId="urn:microsoft.com/office/officeart/2008/layout/PictureAccentList"/>
    <dgm:cxn modelId="{29637D58-640A-490F-86A2-6180BA1610C0}" type="presParOf" srcId="{8E39B738-BA42-4F02-ACBB-BF825E0425E2}" destId="{1807CF61-BF62-4560-A8E8-048A992BF17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2DE16-3FC5-44B3-93B0-47B58774ACC3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C7E1028-032F-4E86-A48B-6DE95266CE36}">
      <dgm:prSet phldrT="[ข้อความ]" custT="1"/>
      <dgm:spPr>
        <a:gradFill rotWithShape="0">
          <a:gsLst>
            <a:gs pos="0">
              <a:srgbClr val="85A0D7"/>
            </a:gs>
            <a:gs pos="50000">
              <a:srgbClr val="628BD4"/>
            </a:gs>
            <a:gs pos="100000">
              <a:srgbClr val="4A7BD2"/>
            </a:gs>
          </a:gsLst>
        </a:gra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26</a:t>
          </a: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453F655-D7C9-42B1-B2F7-383B7D581596}" type="parTrans" cxnId="{00729B0B-ABA6-41B4-BFA1-EA988F629CC6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A87D1-6C52-4696-AFE5-AC09360D7BD4}" type="sibTrans" cxnId="{00729B0B-ABA6-41B4-BFA1-EA988F629CC6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D147FC-A7F4-474F-B362-BB3DC4F4769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0BC9C5-5069-44D1-8439-BD333603452A}" type="par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9492AA-81B4-4FBC-ACA3-4DA3E64E2EAF}" type="sib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5F12C9-F386-4264-A0E7-028568B2A6D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39C53B-6DE6-444D-896B-55813C1F47B7}" type="parTrans" cxnId="{5A08F955-603F-4ABD-98EC-9A6005D7DE0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164BFA-C790-4018-B370-1F9C4D95B173}" type="sibTrans" cxnId="{5A08F955-603F-4ABD-98EC-9A6005D7DE0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9625E-9701-4BA8-AF62-5808D7341386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A70793-811B-4440-9494-8114C23648F4}" type="parTrans" cxnId="{D026509B-8CFE-47A2-8EA9-FAC6E08EE1CC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42FAE8-24D3-4DBB-BF7C-5A3682E4E0F1}" type="sibTrans" cxnId="{D026509B-8CFE-47A2-8EA9-FAC6E08EE1CC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D34585-7682-4D1A-9BF7-928C6E804D2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9F8FB2-D0F8-4E8F-9EFB-A141756C1E0C}" type="par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81BF1F-200C-4135-9D26-BE7825B3286D}" type="sib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AA804E7-A165-4F8A-B8C6-D598700F12EA}">
      <dgm:prSet phldrT="[ข้อความ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Big Farm </a:t>
          </a:r>
          <a:r>
            <a:rPr lang="en-US" sz="2200" b="1" dirty="0" err="1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Phrae</a:t>
          </a:r>
          <a:endParaRPr lang="th-TH" sz="22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271FA7-9BC5-49EB-8C8B-77F675E80E4F}" type="sib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F80A17-2981-42D5-85D9-BE8685B8CBDA}" type="par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54F689-679C-424B-BB6A-6A8267864422}" type="pres">
      <dgm:prSet presAssocID="{5992DE16-3FC5-44B3-93B0-47B58774AC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EDFCD08-BBD6-4616-B0C3-F8E752503FD1}" type="pres">
      <dgm:prSet presAssocID="{8AA804E7-A165-4F8A-B8C6-D598700F12E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3B6AC409-BDDF-4704-B330-EF0ED2EA58F2}" type="pres">
      <dgm:prSet presAssocID="{8AA804E7-A165-4F8A-B8C6-D598700F12EA}" presName="rootComposite" presStyleCnt="0">
        <dgm:presLayoutVars/>
      </dgm:prSet>
      <dgm:spPr/>
      <dgm:t>
        <a:bodyPr/>
        <a:lstStyle/>
        <a:p>
          <a:endParaRPr lang="th-TH"/>
        </a:p>
      </dgm:t>
    </dgm:pt>
    <dgm:pt modelId="{1670C59E-0155-40F8-B340-A373815F41B1}" type="pres">
      <dgm:prSet presAssocID="{8AA804E7-A165-4F8A-B8C6-D598700F12EA}" presName="rootText" presStyleLbl="node0" presStyleIdx="0" presStyleCnt="1" custScaleX="109542" custLinFactNeighborX="2627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2F7A0B9A-3EE6-4B9C-8C6E-104959FECA4C}" type="pres">
      <dgm:prSet presAssocID="{8AA804E7-A165-4F8A-B8C6-D598700F12E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BDC71A58-3904-41E8-9DA1-6B8279A6D261}" type="pres">
      <dgm:prSet presAssocID="{AC7E1028-032F-4E86-A48B-6DE95266CE3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0036FFD2-3D63-44DA-B237-5612709404AA}" type="pres">
      <dgm:prSet presAssocID="{AC7E1028-032F-4E86-A48B-6DE95266CE36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h-TH"/>
        </a:p>
      </dgm:t>
    </dgm:pt>
    <dgm:pt modelId="{C95B78A2-1039-4D7B-8404-103EA966FD09}" type="pres">
      <dgm:prSet presAssocID="{AC7E1028-032F-4E86-A48B-6DE95266CE36}" presName="childText" presStyleLbl="lnNode1" presStyleIdx="0" presStyleCnt="5" custScaleX="111074" custScaleY="83545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E56320-9BC3-4113-9399-DE39FFC6176E}" type="pres">
      <dgm:prSet presAssocID="{DDD147FC-A7F4-474F-B362-BB3DC4F4769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EA5ABD8-A2A4-4F59-B052-3F7023A20CFC}" type="pres">
      <dgm:prSet presAssocID="{DDD147FC-A7F4-474F-B362-BB3DC4F47698}" presName="Image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40323BFA-2D9F-4F48-918A-366E0C676391}" type="pres">
      <dgm:prSet presAssocID="{DDD147FC-A7F4-474F-B362-BB3DC4F47698}" presName="childText" presStyleLbl="lnNode1" presStyleIdx="1" presStyleCnt="5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1E7-8679-4AB8-88C1-428F8AB5D772}" type="pres">
      <dgm:prSet presAssocID="{995F12C9-F386-4264-A0E7-028568B2A6D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EA68BAE-486A-4CD1-A658-B5FF66C7070B}" type="pres">
      <dgm:prSet presAssocID="{995F12C9-F386-4264-A0E7-028568B2A6D8}" presName="Image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h-TH"/>
        </a:p>
      </dgm:t>
    </dgm:pt>
    <dgm:pt modelId="{DBC99C02-EB14-43CD-8A00-B0A8B1CFE967}" type="pres">
      <dgm:prSet presAssocID="{995F12C9-F386-4264-A0E7-028568B2A6D8}" presName="childText" presStyleLbl="lnNode1" presStyleIdx="2" presStyleCnt="5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C06FD-161B-4726-A804-56599FC4C0B5}" type="pres">
      <dgm:prSet presAssocID="{35F9625E-9701-4BA8-AF62-5808D734138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888C31F-3D4A-48D1-AE31-15EC31318F7D}" type="pres">
      <dgm:prSet presAssocID="{35F9625E-9701-4BA8-AF62-5808D7341386}" presName="Image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h-TH"/>
        </a:p>
      </dgm:t>
    </dgm:pt>
    <dgm:pt modelId="{FF47C1BE-E40E-4D9D-8644-832C6E58246D}" type="pres">
      <dgm:prSet presAssocID="{35F9625E-9701-4BA8-AF62-5808D7341386}" presName="childText" presStyleLbl="lnNode1" presStyleIdx="3" presStyleCnt="5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39B738-BA42-4F02-ACBB-BF825E0425E2}" type="pres">
      <dgm:prSet presAssocID="{80D34585-7682-4D1A-9BF7-928C6E804D2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729F1F0-57A7-4D58-A014-C583B841952D}" type="pres">
      <dgm:prSet presAssocID="{80D34585-7682-4D1A-9BF7-928C6E804D28}" presName="Image" presStyleLbl="node1" presStyleIdx="4" presStyleCnt="5" custLinFactNeighborX="-829" custLinFactNeighborY="113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th-TH"/>
        </a:p>
      </dgm:t>
    </dgm:pt>
    <dgm:pt modelId="{1807CF61-BF62-4560-A8E8-048A992BF175}" type="pres">
      <dgm:prSet presAssocID="{80D34585-7682-4D1A-9BF7-928C6E804D28}" presName="childText" presStyleLbl="lnNode1" presStyleIdx="4" presStyleCnt="5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CDBD5D0-421B-4216-A7D2-FC4BF1914360}" type="presOf" srcId="{5992DE16-3FC5-44B3-93B0-47B58774ACC3}" destId="{6154F689-679C-424B-BB6A-6A8267864422}" srcOrd="0" destOrd="0" presId="urn:microsoft.com/office/officeart/2008/layout/PictureAccentList"/>
    <dgm:cxn modelId="{C2FD94C9-680D-4274-9027-E3EAB96D7635}" srcId="{8AA804E7-A165-4F8A-B8C6-D598700F12EA}" destId="{DDD147FC-A7F4-474F-B362-BB3DC4F47698}" srcOrd="1" destOrd="0" parTransId="{ED0BC9C5-5069-44D1-8439-BD333603452A}" sibTransId="{DC9492AA-81B4-4FBC-ACA3-4DA3E64E2EAF}"/>
    <dgm:cxn modelId="{E4B302B3-B885-48C8-B962-F28C79FBC738}" type="presOf" srcId="{80D34585-7682-4D1A-9BF7-928C6E804D28}" destId="{1807CF61-BF62-4560-A8E8-048A992BF175}" srcOrd="0" destOrd="0" presId="urn:microsoft.com/office/officeart/2008/layout/PictureAccentList"/>
    <dgm:cxn modelId="{7C17739D-F40D-4677-8D55-1005FA0467ED}" type="presOf" srcId="{35F9625E-9701-4BA8-AF62-5808D7341386}" destId="{FF47C1BE-E40E-4D9D-8644-832C6E58246D}" srcOrd="0" destOrd="0" presId="urn:microsoft.com/office/officeart/2008/layout/PictureAccentList"/>
    <dgm:cxn modelId="{5A08F955-603F-4ABD-98EC-9A6005D7DE05}" srcId="{8AA804E7-A165-4F8A-B8C6-D598700F12EA}" destId="{995F12C9-F386-4264-A0E7-028568B2A6D8}" srcOrd="2" destOrd="0" parTransId="{1C39C53B-6DE6-444D-896B-55813C1F47B7}" sibTransId="{A1164BFA-C790-4018-B370-1F9C4D95B173}"/>
    <dgm:cxn modelId="{2A16D6E1-FBE9-488E-97A1-09B3755A0045}" srcId="{5992DE16-3FC5-44B3-93B0-47B58774ACC3}" destId="{8AA804E7-A165-4F8A-B8C6-D598700F12EA}" srcOrd="0" destOrd="0" parTransId="{C4F80A17-2981-42D5-85D9-BE8685B8CBDA}" sibTransId="{0E271FA7-9BC5-49EB-8C8B-77F675E80E4F}"/>
    <dgm:cxn modelId="{4C55909A-A8D2-498D-930B-BA94319659ED}" srcId="{8AA804E7-A165-4F8A-B8C6-D598700F12EA}" destId="{80D34585-7682-4D1A-9BF7-928C6E804D28}" srcOrd="4" destOrd="0" parTransId="{A39F8FB2-D0F8-4E8F-9EFB-A141756C1E0C}" sibTransId="{8481BF1F-200C-4135-9D26-BE7825B3286D}"/>
    <dgm:cxn modelId="{00729B0B-ABA6-41B4-BFA1-EA988F629CC6}" srcId="{8AA804E7-A165-4F8A-B8C6-D598700F12EA}" destId="{AC7E1028-032F-4E86-A48B-6DE95266CE36}" srcOrd="0" destOrd="0" parTransId="{9453F655-D7C9-42B1-B2F7-383B7D581596}" sibTransId="{AFFA87D1-6C52-4696-AFE5-AC09360D7BD4}"/>
    <dgm:cxn modelId="{D026509B-8CFE-47A2-8EA9-FAC6E08EE1CC}" srcId="{8AA804E7-A165-4F8A-B8C6-D598700F12EA}" destId="{35F9625E-9701-4BA8-AF62-5808D7341386}" srcOrd="3" destOrd="0" parTransId="{AFA70793-811B-4440-9494-8114C23648F4}" sibTransId="{6442FAE8-24D3-4DBB-BF7C-5A3682E4E0F1}"/>
    <dgm:cxn modelId="{613492FA-AB78-4B9A-9CF8-310A8119EF2F}" type="presOf" srcId="{AC7E1028-032F-4E86-A48B-6DE95266CE36}" destId="{C95B78A2-1039-4D7B-8404-103EA966FD09}" srcOrd="0" destOrd="0" presId="urn:microsoft.com/office/officeart/2008/layout/PictureAccentList"/>
    <dgm:cxn modelId="{29F45D2F-F747-4875-A44B-F72017D1B840}" type="presOf" srcId="{8AA804E7-A165-4F8A-B8C6-D598700F12EA}" destId="{1670C59E-0155-40F8-B340-A373815F41B1}" srcOrd="0" destOrd="0" presId="urn:microsoft.com/office/officeart/2008/layout/PictureAccentList"/>
    <dgm:cxn modelId="{12DB5E89-6AC0-4FB2-B049-5BED3599168D}" type="presOf" srcId="{995F12C9-F386-4264-A0E7-028568B2A6D8}" destId="{DBC99C02-EB14-43CD-8A00-B0A8B1CFE967}" srcOrd="0" destOrd="0" presId="urn:microsoft.com/office/officeart/2008/layout/PictureAccentList"/>
    <dgm:cxn modelId="{945069D4-1024-4D06-B2E8-C2D55B8C6933}" type="presOf" srcId="{DDD147FC-A7F4-474F-B362-BB3DC4F47698}" destId="{40323BFA-2D9F-4F48-918A-366E0C676391}" srcOrd="0" destOrd="0" presId="urn:microsoft.com/office/officeart/2008/layout/PictureAccentList"/>
    <dgm:cxn modelId="{479FE406-921B-4376-B0C1-D4BE59044386}" type="presParOf" srcId="{6154F689-679C-424B-BB6A-6A8267864422}" destId="{6EDFCD08-BBD6-4616-B0C3-F8E752503FD1}" srcOrd="0" destOrd="0" presId="urn:microsoft.com/office/officeart/2008/layout/PictureAccentList"/>
    <dgm:cxn modelId="{159D2ED7-B4E1-4AE2-B45D-322582CB3981}" type="presParOf" srcId="{6EDFCD08-BBD6-4616-B0C3-F8E752503FD1}" destId="{3B6AC409-BDDF-4704-B330-EF0ED2EA58F2}" srcOrd="0" destOrd="0" presId="urn:microsoft.com/office/officeart/2008/layout/PictureAccentList"/>
    <dgm:cxn modelId="{B0D198B3-4093-479F-A7D3-BF38D8437E13}" type="presParOf" srcId="{3B6AC409-BDDF-4704-B330-EF0ED2EA58F2}" destId="{1670C59E-0155-40F8-B340-A373815F41B1}" srcOrd="0" destOrd="0" presId="urn:microsoft.com/office/officeart/2008/layout/PictureAccentList"/>
    <dgm:cxn modelId="{646E87EA-200B-4D70-B313-94778B8662EC}" type="presParOf" srcId="{6EDFCD08-BBD6-4616-B0C3-F8E752503FD1}" destId="{2F7A0B9A-3EE6-4B9C-8C6E-104959FECA4C}" srcOrd="1" destOrd="0" presId="urn:microsoft.com/office/officeart/2008/layout/PictureAccentList"/>
    <dgm:cxn modelId="{130FE86B-08AB-4061-9E7A-693F886A3DF7}" type="presParOf" srcId="{2F7A0B9A-3EE6-4B9C-8C6E-104959FECA4C}" destId="{BDC71A58-3904-41E8-9DA1-6B8279A6D261}" srcOrd="0" destOrd="0" presId="urn:microsoft.com/office/officeart/2008/layout/PictureAccentList"/>
    <dgm:cxn modelId="{C51376C6-836A-4309-90F4-549C449272BB}" type="presParOf" srcId="{BDC71A58-3904-41E8-9DA1-6B8279A6D261}" destId="{0036FFD2-3D63-44DA-B237-5612709404AA}" srcOrd="0" destOrd="0" presId="urn:microsoft.com/office/officeart/2008/layout/PictureAccentList"/>
    <dgm:cxn modelId="{DDA95C44-983D-450D-B170-26EBDB37F2F9}" type="presParOf" srcId="{BDC71A58-3904-41E8-9DA1-6B8279A6D261}" destId="{C95B78A2-1039-4D7B-8404-103EA966FD09}" srcOrd="1" destOrd="0" presId="urn:microsoft.com/office/officeart/2008/layout/PictureAccentList"/>
    <dgm:cxn modelId="{AF6905DE-D472-4D8A-9286-9DAED036BC6C}" type="presParOf" srcId="{2F7A0B9A-3EE6-4B9C-8C6E-104959FECA4C}" destId="{7BE56320-9BC3-4113-9399-DE39FFC6176E}" srcOrd="1" destOrd="0" presId="urn:microsoft.com/office/officeart/2008/layout/PictureAccentList"/>
    <dgm:cxn modelId="{8C942E2E-2D2A-44EA-8AF6-E4F933A52CD5}" type="presParOf" srcId="{7BE56320-9BC3-4113-9399-DE39FFC6176E}" destId="{7EA5ABD8-A2A4-4F59-B052-3F7023A20CFC}" srcOrd="0" destOrd="0" presId="urn:microsoft.com/office/officeart/2008/layout/PictureAccentList"/>
    <dgm:cxn modelId="{BF4E7E24-3528-431E-AE24-BFD4065CC400}" type="presParOf" srcId="{7BE56320-9BC3-4113-9399-DE39FFC6176E}" destId="{40323BFA-2D9F-4F48-918A-366E0C676391}" srcOrd="1" destOrd="0" presId="urn:microsoft.com/office/officeart/2008/layout/PictureAccentList"/>
    <dgm:cxn modelId="{85B7ED15-4E10-4E3F-82F4-36AB7F49C900}" type="presParOf" srcId="{2F7A0B9A-3EE6-4B9C-8C6E-104959FECA4C}" destId="{276A01E7-8679-4AB8-88C1-428F8AB5D772}" srcOrd="2" destOrd="0" presId="urn:microsoft.com/office/officeart/2008/layout/PictureAccentList"/>
    <dgm:cxn modelId="{F31C366E-3B3F-4503-9AF1-7C09509B649A}" type="presParOf" srcId="{276A01E7-8679-4AB8-88C1-428F8AB5D772}" destId="{7EA68BAE-486A-4CD1-A658-B5FF66C7070B}" srcOrd="0" destOrd="0" presId="urn:microsoft.com/office/officeart/2008/layout/PictureAccentList"/>
    <dgm:cxn modelId="{E19B4782-DE2F-4D87-9E8F-3D6B150596D8}" type="presParOf" srcId="{276A01E7-8679-4AB8-88C1-428F8AB5D772}" destId="{DBC99C02-EB14-43CD-8A00-B0A8B1CFE967}" srcOrd="1" destOrd="0" presId="urn:microsoft.com/office/officeart/2008/layout/PictureAccentList"/>
    <dgm:cxn modelId="{D4B1AFAC-8619-462F-9302-D1FFA3E4C0EC}" type="presParOf" srcId="{2F7A0B9A-3EE6-4B9C-8C6E-104959FECA4C}" destId="{611C06FD-161B-4726-A804-56599FC4C0B5}" srcOrd="3" destOrd="0" presId="urn:microsoft.com/office/officeart/2008/layout/PictureAccentList"/>
    <dgm:cxn modelId="{B23EAD3C-80D9-44BE-A692-EF679EE8AC47}" type="presParOf" srcId="{611C06FD-161B-4726-A804-56599FC4C0B5}" destId="{5888C31F-3D4A-48D1-AE31-15EC31318F7D}" srcOrd="0" destOrd="0" presId="urn:microsoft.com/office/officeart/2008/layout/PictureAccentList"/>
    <dgm:cxn modelId="{5E0D7F92-5C07-470C-A087-C32CA5C804DF}" type="presParOf" srcId="{611C06FD-161B-4726-A804-56599FC4C0B5}" destId="{FF47C1BE-E40E-4D9D-8644-832C6E58246D}" srcOrd="1" destOrd="0" presId="urn:microsoft.com/office/officeart/2008/layout/PictureAccentList"/>
    <dgm:cxn modelId="{14FB6559-DF0A-44CC-8ACE-ABEFAB5834BF}" type="presParOf" srcId="{2F7A0B9A-3EE6-4B9C-8C6E-104959FECA4C}" destId="{8E39B738-BA42-4F02-ACBB-BF825E0425E2}" srcOrd="4" destOrd="0" presId="urn:microsoft.com/office/officeart/2008/layout/PictureAccentList"/>
    <dgm:cxn modelId="{AEBCCE14-81F7-4858-BA40-256421E059CE}" type="presParOf" srcId="{8E39B738-BA42-4F02-ACBB-BF825E0425E2}" destId="{5729F1F0-57A7-4D58-A014-C583B841952D}" srcOrd="0" destOrd="0" presId="urn:microsoft.com/office/officeart/2008/layout/PictureAccentList"/>
    <dgm:cxn modelId="{9F54A0A3-1CD5-49FF-BE81-EDC352531D67}" type="presParOf" srcId="{8E39B738-BA42-4F02-ACBB-BF825E0425E2}" destId="{1807CF61-BF62-4560-A8E8-048A992BF17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DE16-3FC5-44B3-93B0-47B58774ACC3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AA804E7-A165-4F8A-B8C6-D598700F12EA}">
      <dgm:prSet phldrT="[ข้อความ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พืชเศรษฐกิจสำคัญ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F80A17-2981-42D5-85D9-BE8685B8CBDA}" type="par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271FA7-9BC5-49EB-8C8B-77F675E80E4F}" type="sibTrans" cxnId="{2A16D6E1-FBE9-488E-97A1-09B3755A004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7E1028-032F-4E86-A48B-6DE95266CE36}">
      <dgm:prSet phldrT="[ข้อความ]" custT="1"/>
      <dgm:spPr>
        <a:gradFill rotWithShape="0">
          <a:gsLst>
            <a:gs pos="0">
              <a:srgbClr val="85A0D7"/>
            </a:gs>
            <a:gs pos="50000">
              <a:srgbClr val="628BD4"/>
            </a:gs>
            <a:gs pos="100000">
              <a:srgbClr val="4A7BD2"/>
            </a:gs>
          </a:gsLst>
        </a:gra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ข้าวนาปี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spc="-3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43,469 ไร่  </a:t>
          </a: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6,450 ครัวเรือน</a:t>
          </a:r>
          <a:endParaRPr lang="th-TH" sz="1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453F655-D7C9-42B1-B2F7-383B7D581596}" type="parTrans" cxnId="{00729B0B-ABA6-41B4-BFA1-EA988F629CC6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FA87D1-6C52-4696-AFE5-AC09360D7BD4}" type="sibTrans" cxnId="{00729B0B-ABA6-41B4-BFA1-EA988F629CC6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D147FC-A7F4-474F-B362-BB3DC4F4769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ข้าวโพดเลี้ยงสัตว์/เมล็ดพันธุ์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spc="-3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เลี้ยงสัตว์ 4,388 ไร่  </a:t>
          </a: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299 ครัวเรือน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เมล็ดพันธุ์ 7,600 ไร่ 120 ครัวเรือน </a:t>
          </a:r>
          <a:endParaRPr lang="th-TH" sz="1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0BC9C5-5069-44D1-8439-BD333603452A}" type="par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9492AA-81B4-4FBC-ACA3-4DA3E64E2EAF}" type="sibTrans" cxnId="{C2FD94C9-680D-4274-9027-E3EAB96D7635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D34585-7682-4D1A-9BF7-928C6E804D28}">
      <dgm:prSet phldrT="[ข้อความ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พืชผัก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th-TH" sz="1400" b="1" spc="-3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1,515 ไร่  5</a:t>
          </a:r>
          <a:r>
            <a:rPr lang="th-TH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50  ครัวเรือน</a:t>
          </a:r>
        </a:p>
      </dgm:t>
    </dgm:pt>
    <dgm:pt modelId="{A39F8FB2-D0F8-4E8F-9EFB-A141756C1E0C}" type="par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81BF1F-200C-4135-9D26-BE7825B3286D}" type="sibTrans" cxnId="{4C55909A-A8D2-498D-930B-BA94319659E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54F689-679C-424B-BB6A-6A8267864422}" type="pres">
      <dgm:prSet presAssocID="{5992DE16-3FC5-44B3-93B0-47B58774AC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EDFCD08-BBD6-4616-B0C3-F8E752503FD1}" type="pres">
      <dgm:prSet presAssocID="{8AA804E7-A165-4F8A-B8C6-D598700F12E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3B6AC409-BDDF-4704-B330-EF0ED2EA58F2}" type="pres">
      <dgm:prSet presAssocID="{8AA804E7-A165-4F8A-B8C6-D598700F12EA}" presName="rootComposite" presStyleCnt="0">
        <dgm:presLayoutVars/>
      </dgm:prSet>
      <dgm:spPr/>
      <dgm:t>
        <a:bodyPr/>
        <a:lstStyle/>
        <a:p>
          <a:endParaRPr lang="th-TH"/>
        </a:p>
      </dgm:t>
    </dgm:pt>
    <dgm:pt modelId="{1670C59E-0155-40F8-B340-A373815F41B1}" type="pres">
      <dgm:prSet presAssocID="{8AA804E7-A165-4F8A-B8C6-D598700F12EA}" presName="rootText" presStyleLbl="node0" presStyleIdx="0" presStyleCnt="1" custAng="0" custScaleX="109542" custScaleY="75651" custLinFactNeighborX="-947" custLinFactNeighborY="16212">
        <dgm:presLayoutVars>
          <dgm:chMax/>
          <dgm:chPref val="4"/>
        </dgm:presLayoutVars>
      </dgm:prSet>
      <dgm:spPr/>
      <dgm:t>
        <a:bodyPr/>
        <a:lstStyle/>
        <a:p>
          <a:endParaRPr lang="th-TH"/>
        </a:p>
      </dgm:t>
    </dgm:pt>
    <dgm:pt modelId="{2F7A0B9A-3EE6-4B9C-8C6E-104959FECA4C}" type="pres">
      <dgm:prSet presAssocID="{8AA804E7-A165-4F8A-B8C6-D598700F12E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BDC71A58-3904-41E8-9DA1-6B8279A6D261}" type="pres">
      <dgm:prSet presAssocID="{AC7E1028-032F-4E86-A48B-6DE95266CE3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0036FFD2-3D63-44DA-B237-5612709404AA}" type="pres">
      <dgm:prSet presAssocID="{AC7E1028-032F-4E86-A48B-6DE95266CE36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h-TH"/>
        </a:p>
      </dgm:t>
    </dgm:pt>
    <dgm:pt modelId="{C95B78A2-1039-4D7B-8404-103EA966FD09}" type="pres">
      <dgm:prSet presAssocID="{AC7E1028-032F-4E86-A48B-6DE95266CE36}" presName="childText" presStyleLbl="lnNode1" presStyleIdx="0" presStyleCnt="3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E56320-9BC3-4113-9399-DE39FFC6176E}" type="pres">
      <dgm:prSet presAssocID="{DDD147FC-A7F4-474F-B362-BB3DC4F4769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7EA5ABD8-A2A4-4F59-B052-3F7023A20CFC}" type="pres">
      <dgm:prSet presAssocID="{DDD147FC-A7F4-474F-B362-BB3DC4F47698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40323BFA-2D9F-4F48-918A-366E0C676391}" type="pres">
      <dgm:prSet presAssocID="{DDD147FC-A7F4-474F-B362-BB3DC4F47698}" presName="childText" presStyleLbl="lnNode1" presStyleIdx="1" presStyleCnt="3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39B738-BA42-4F02-ACBB-BF825E0425E2}" type="pres">
      <dgm:prSet presAssocID="{80D34585-7682-4D1A-9BF7-928C6E804D2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729F1F0-57A7-4D58-A014-C583B841952D}" type="pres">
      <dgm:prSet presAssocID="{80D34585-7682-4D1A-9BF7-928C6E804D28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th-TH"/>
        </a:p>
      </dgm:t>
    </dgm:pt>
    <dgm:pt modelId="{1807CF61-BF62-4560-A8E8-048A992BF175}" type="pres">
      <dgm:prSet presAssocID="{80D34585-7682-4D1A-9BF7-928C6E804D28}" presName="childText" presStyleLbl="lnNode1" presStyleIdx="2" presStyleCnt="3" custScaleX="111074" custLinFactNeighborX="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8D8B782-F573-4A23-BE6D-F695CD3696B1}" type="presOf" srcId="{5992DE16-3FC5-44B3-93B0-47B58774ACC3}" destId="{6154F689-679C-424B-BB6A-6A8267864422}" srcOrd="0" destOrd="0" presId="urn:microsoft.com/office/officeart/2008/layout/PictureAccentList"/>
    <dgm:cxn modelId="{C2FD94C9-680D-4274-9027-E3EAB96D7635}" srcId="{8AA804E7-A165-4F8A-B8C6-D598700F12EA}" destId="{DDD147FC-A7F4-474F-B362-BB3DC4F47698}" srcOrd="1" destOrd="0" parTransId="{ED0BC9C5-5069-44D1-8439-BD333603452A}" sibTransId="{DC9492AA-81B4-4FBC-ACA3-4DA3E64E2EAF}"/>
    <dgm:cxn modelId="{96C25B13-CE95-471B-8BCB-B1F3A5FC9F2B}" type="presOf" srcId="{80D34585-7682-4D1A-9BF7-928C6E804D28}" destId="{1807CF61-BF62-4560-A8E8-048A992BF175}" srcOrd="0" destOrd="0" presId="urn:microsoft.com/office/officeart/2008/layout/PictureAccentList"/>
    <dgm:cxn modelId="{466F458C-2ABC-42CC-B06E-784863937E03}" type="presOf" srcId="{AC7E1028-032F-4E86-A48B-6DE95266CE36}" destId="{C95B78A2-1039-4D7B-8404-103EA966FD09}" srcOrd="0" destOrd="0" presId="urn:microsoft.com/office/officeart/2008/layout/PictureAccentList"/>
    <dgm:cxn modelId="{AB3C78B6-B48F-4B31-BD0D-0A7CE0C3BD6C}" type="presOf" srcId="{8AA804E7-A165-4F8A-B8C6-D598700F12EA}" destId="{1670C59E-0155-40F8-B340-A373815F41B1}" srcOrd="0" destOrd="0" presId="urn:microsoft.com/office/officeart/2008/layout/PictureAccentList"/>
    <dgm:cxn modelId="{2A16D6E1-FBE9-488E-97A1-09B3755A0045}" srcId="{5992DE16-3FC5-44B3-93B0-47B58774ACC3}" destId="{8AA804E7-A165-4F8A-B8C6-D598700F12EA}" srcOrd="0" destOrd="0" parTransId="{C4F80A17-2981-42D5-85D9-BE8685B8CBDA}" sibTransId="{0E271FA7-9BC5-49EB-8C8B-77F675E80E4F}"/>
    <dgm:cxn modelId="{4C55909A-A8D2-498D-930B-BA94319659ED}" srcId="{8AA804E7-A165-4F8A-B8C6-D598700F12EA}" destId="{80D34585-7682-4D1A-9BF7-928C6E804D28}" srcOrd="2" destOrd="0" parTransId="{A39F8FB2-D0F8-4E8F-9EFB-A141756C1E0C}" sibTransId="{8481BF1F-200C-4135-9D26-BE7825B3286D}"/>
    <dgm:cxn modelId="{00729B0B-ABA6-41B4-BFA1-EA988F629CC6}" srcId="{8AA804E7-A165-4F8A-B8C6-D598700F12EA}" destId="{AC7E1028-032F-4E86-A48B-6DE95266CE36}" srcOrd="0" destOrd="0" parTransId="{9453F655-D7C9-42B1-B2F7-383B7D581596}" sibTransId="{AFFA87D1-6C52-4696-AFE5-AC09360D7BD4}"/>
    <dgm:cxn modelId="{573351FD-8BB4-4952-BC17-734A40179E91}" type="presOf" srcId="{DDD147FC-A7F4-474F-B362-BB3DC4F47698}" destId="{40323BFA-2D9F-4F48-918A-366E0C676391}" srcOrd="0" destOrd="0" presId="urn:microsoft.com/office/officeart/2008/layout/PictureAccentList"/>
    <dgm:cxn modelId="{22C684E9-6AC6-4B33-9B4C-0C9344AE9543}" type="presParOf" srcId="{6154F689-679C-424B-BB6A-6A8267864422}" destId="{6EDFCD08-BBD6-4616-B0C3-F8E752503FD1}" srcOrd="0" destOrd="0" presId="urn:microsoft.com/office/officeart/2008/layout/PictureAccentList"/>
    <dgm:cxn modelId="{9E60D9BA-FE12-4186-A75B-949592CB00BB}" type="presParOf" srcId="{6EDFCD08-BBD6-4616-B0C3-F8E752503FD1}" destId="{3B6AC409-BDDF-4704-B330-EF0ED2EA58F2}" srcOrd="0" destOrd="0" presId="urn:microsoft.com/office/officeart/2008/layout/PictureAccentList"/>
    <dgm:cxn modelId="{965B129A-B0A2-4207-8F88-A8A2D1A85AF9}" type="presParOf" srcId="{3B6AC409-BDDF-4704-B330-EF0ED2EA58F2}" destId="{1670C59E-0155-40F8-B340-A373815F41B1}" srcOrd="0" destOrd="0" presId="urn:microsoft.com/office/officeart/2008/layout/PictureAccentList"/>
    <dgm:cxn modelId="{6D35754A-E99D-4CE9-A3F0-6A801E9E5AF3}" type="presParOf" srcId="{6EDFCD08-BBD6-4616-B0C3-F8E752503FD1}" destId="{2F7A0B9A-3EE6-4B9C-8C6E-104959FECA4C}" srcOrd="1" destOrd="0" presId="urn:microsoft.com/office/officeart/2008/layout/PictureAccentList"/>
    <dgm:cxn modelId="{EF7D52B3-9803-4472-8BC5-09CF884A2116}" type="presParOf" srcId="{2F7A0B9A-3EE6-4B9C-8C6E-104959FECA4C}" destId="{BDC71A58-3904-41E8-9DA1-6B8279A6D261}" srcOrd="0" destOrd="0" presId="urn:microsoft.com/office/officeart/2008/layout/PictureAccentList"/>
    <dgm:cxn modelId="{3F26924B-9E2D-4169-BE78-C65A450A338B}" type="presParOf" srcId="{BDC71A58-3904-41E8-9DA1-6B8279A6D261}" destId="{0036FFD2-3D63-44DA-B237-5612709404AA}" srcOrd="0" destOrd="0" presId="urn:microsoft.com/office/officeart/2008/layout/PictureAccentList"/>
    <dgm:cxn modelId="{C5DF714E-7763-4EEF-80D6-7563A80DD738}" type="presParOf" srcId="{BDC71A58-3904-41E8-9DA1-6B8279A6D261}" destId="{C95B78A2-1039-4D7B-8404-103EA966FD09}" srcOrd="1" destOrd="0" presId="urn:microsoft.com/office/officeart/2008/layout/PictureAccentList"/>
    <dgm:cxn modelId="{D5E3FA30-2EE7-4318-9B25-05537EBCB450}" type="presParOf" srcId="{2F7A0B9A-3EE6-4B9C-8C6E-104959FECA4C}" destId="{7BE56320-9BC3-4113-9399-DE39FFC6176E}" srcOrd="1" destOrd="0" presId="urn:microsoft.com/office/officeart/2008/layout/PictureAccentList"/>
    <dgm:cxn modelId="{073B4D99-550F-4321-A904-4EB7151916B2}" type="presParOf" srcId="{7BE56320-9BC3-4113-9399-DE39FFC6176E}" destId="{7EA5ABD8-A2A4-4F59-B052-3F7023A20CFC}" srcOrd="0" destOrd="0" presId="urn:microsoft.com/office/officeart/2008/layout/PictureAccentList"/>
    <dgm:cxn modelId="{7F224659-785B-4F2D-94F6-3E470E1B2F0D}" type="presParOf" srcId="{7BE56320-9BC3-4113-9399-DE39FFC6176E}" destId="{40323BFA-2D9F-4F48-918A-366E0C676391}" srcOrd="1" destOrd="0" presId="urn:microsoft.com/office/officeart/2008/layout/PictureAccentList"/>
    <dgm:cxn modelId="{C6F29039-B6E2-49A4-B15C-75F4784040AC}" type="presParOf" srcId="{2F7A0B9A-3EE6-4B9C-8C6E-104959FECA4C}" destId="{8E39B738-BA42-4F02-ACBB-BF825E0425E2}" srcOrd="2" destOrd="0" presId="urn:microsoft.com/office/officeart/2008/layout/PictureAccentList"/>
    <dgm:cxn modelId="{2C8F3F0B-6A60-407E-8891-5EC20DA837B9}" type="presParOf" srcId="{8E39B738-BA42-4F02-ACBB-BF825E0425E2}" destId="{5729F1F0-57A7-4D58-A014-C583B841952D}" srcOrd="0" destOrd="0" presId="urn:microsoft.com/office/officeart/2008/layout/PictureAccentList"/>
    <dgm:cxn modelId="{B055393B-AED8-4987-82D8-48AE7C066A06}" type="presParOf" srcId="{8E39B738-BA42-4F02-ACBB-BF825E0425E2}" destId="{1807CF61-BF62-4560-A8E8-048A992BF17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C59E-0155-40F8-B340-A373815F41B1}">
      <dsp:nvSpPr>
        <dsp:cNvPr id="0" name=""/>
        <dsp:cNvSpPr/>
      </dsp:nvSpPr>
      <dsp:spPr>
        <a:xfrm>
          <a:off x="825249" y="1129"/>
          <a:ext cx="5274549" cy="8603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Big Farm </a:t>
          </a:r>
          <a:r>
            <a:rPr lang="en-US" sz="2200" b="1" kern="1200" dirty="0" err="1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Phrae</a:t>
          </a:r>
          <a:endParaRPr lang="th-TH" sz="22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50448" y="26328"/>
        <a:ext cx="5224151" cy="809944"/>
      </dsp:txXfrm>
    </dsp:sp>
    <dsp:sp modelId="{7EA5ABD8-A2A4-4F59-B052-3F7023A20CFC}">
      <dsp:nvSpPr>
        <dsp:cNvPr id="0" name=""/>
        <dsp:cNvSpPr/>
      </dsp:nvSpPr>
      <dsp:spPr>
        <a:xfrm>
          <a:off x="820427" y="1016333"/>
          <a:ext cx="860342" cy="86034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23BFA-2D9F-4F48-918A-366E0C676391}">
      <dsp:nvSpPr>
        <dsp:cNvPr id="0" name=""/>
        <dsp:cNvSpPr/>
      </dsp:nvSpPr>
      <dsp:spPr>
        <a:xfrm>
          <a:off x="1760414" y="1016333"/>
          <a:ext cx="4335362" cy="86034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02420" y="1058339"/>
        <a:ext cx="4251350" cy="776330"/>
      </dsp:txXfrm>
    </dsp:sp>
    <dsp:sp modelId="{7EA68BAE-486A-4CD1-A658-B5FF66C7070B}">
      <dsp:nvSpPr>
        <dsp:cNvPr id="0" name=""/>
        <dsp:cNvSpPr/>
      </dsp:nvSpPr>
      <dsp:spPr>
        <a:xfrm>
          <a:off x="820427" y="1979917"/>
          <a:ext cx="860342" cy="86034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99C02-EB14-43CD-8A00-B0A8B1CFE967}">
      <dsp:nvSpPr>
        <dsp:cNvPr id="0" name=""/>
        <dsp:cNvSpPr/>
      </dsp:nvSpPr>
      <dsp:spPr>
        <a:xfrm>
          <a:off x="1760414" y="1979917"/>
          <a:ext cx="4335362" cy="86034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02420" y="2021923"/>
        <a:ext cx="4251350" cy="776330"/>
      </dsp:txXfrm>
    </dsp:sp>
    <dsp:sp modelId="{5888C31F-3D4A-48D1-AE31-15EC31318F7D}">
      <dsp:nvSpPr>
        <dsp:cNvPr id="0" name=""/>
        <dsp:cNvSpPr/>
      </dsp:nvSpPr>
      <dsp:spPr>
        <a:xfrm>
          <a:off x="820427" y="2943500"/>
          <a:ext cx="860342" cy="86034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7C1BE-E40E-4D9D-8644-832C6E58246D}">
      <dsp:nvSpPr>
        <dsp:cNvPr id="0" name=""/>
        <dsp:cNvSpPr/>
      </dsp:nvSpPr>
      <dsp:spPr>
        <a:xfrm>
          <a:off x="1760414" y="2943500"/>
          <a:ext cx="4335362" cy="86034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 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02420" y="2985506"/>
        <a:ext cx="4251350" cy="776330"/>
      </dsp:txXfrm>
    </dsp:sp>
    <dsp:sp modelId="{5729F1F0-57A7-4D58-A014-C583B841952D}">
      <dsp:nvSpPr>
        <dsp:cNvPr id="0" name=""/>
        <dsp:cNvSpPr/>
      </dsp:nvSpPr>
      <dsp:spPr>
        <a:xfrm>
          <a:off x="813295" y="3908213"/>
          <a:ext cx="860342" cy="86034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7CF61-BF62-4560-A8E8-048A992BF175}">
      <dsp:nvSpPr>
        <dsp:cNvPr id="0" name=""/>
        <dsp:cNvSpPr/>
      </dsp:nvSpPr>
      <dsp:spPr>
        <a:xfrm>
          <a:off x="1760414" y="3907084"/>
          <a:ext cx="4335362" cy="86034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อื่นๆ 5 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02420" y="3949090"/>
        <a:ext cx="4251350" cy="776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C59E-0155-40F8-B340-A373815F41B1}">
      <dsp:nvSpPr>
        <dsp:cNvPr id="0" name=""/>
        <dsp:cNvSpPr/>
      </dsp:nvSpPr>
      <dsp:spPr>
        <a:xfrm>
          <a:off x="1092767" y="63"/>
          <a:ext cx="3848007" cy="778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Big Farm </a:t>
          </a:r>
          <a:r>
            <a:rPr lang="en-US" sz="2200" b="1" kern="1200" dirty="0" err="1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Phrae</a:t>
          </a:r>
          <a:endParaRPr lang="th-TH" sz="22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15567" y="22863"/>
        <a:ext cx="3802407" cy="732845"/>
      </dsp:txXfrm>
    </dsp:sp>
    <dsp:sp modelId="{0036FFD2-3D63-44DA-B237-5612709404AA}">
      <dsp:nvSpPr>
        <dsp:cNvPr id="0" name=""/>
        <dsp:cNvSpPr/>
      </dsp:nvSpPr>
      <dsp:spPr>
        <a:xfrm>
          <a:off x="1093674" y="918629"/>
          <a:ext cx="778445" cy="7784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B78A2-1039-4D7B-8404-103EA966FD09}">
      <dsp:nvSpPr>
        <dsp:cNvPr id="0" name=""/>
        <dsp:cNvSpPr/>
      </dsp:nvSpPr>
      <dsp:spPr>
        <a:xfrm>
          <a:off x="1938124" y="982675"/>
          <a:ext cx="2985294" cy="650352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85A0D7"/>
            </a:gs>
            <a:gs pos="50000">
              <a:srgbClr val="628BD4"/>
            </a:gs>
            <a:gs pos="100000">
              <a:srgbClr val="4A7BD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26</a:t>
          </a: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69877" y="1014428"/>
        <a:ext cx="2921788" cy="586846"/>
      </dsp:txXfrm>
    </dsp:sp>
    <dsp:sp modelId="{7EA5ABD8-A2A4-4F59-B052-3F7023A20CFC}">
      <dsp:nvSpPr>
        <dsp:cNvPr id="0" name=""/>
        <dsp:cNvSpPr/>
      </dsp:nvSpPr>
      <dsp:spPr>
        <a:xfrm>
          <a:off x="1093674" y="1790488"/>
          <a:ext cx="778445" cy="7784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23BFA-2D9F-4F48-918A-366E0C676391}">
      <dsp:nvSpPr>
        <dsp:cNvPr id="0" name=""/>
        <dsp:cNvSpPr/>
      </dsp:nvSpPr>
      <dsp:spPr>
        <a:xfrm>
          <a:off x="1938124" y="1790488"/>
          <a:ext cx="2985294" cy="7784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76131" y="1828495"/>
        <a:ext cx="2909280" cy="702431"/>
      </dsp:txXfrm>
    </dsp:sp>
    <dsp:sp modelId="{7EA68BAE-486A-4CD1-A658-B5FF66C7070B}">
      <dsp:nvSpPr>
        <dsp:cNvPr id="0" name=""/>
        <dsp:cNvSpPr/>
      </dsp:nvSpPr>
      <dsp:spPr>
        <a:xfrm>
          <a:off x="1093674" y="2662347"/>
          <a:ext cx="778445" cy="7784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99C02-EB14-43CD-8A00-B0A8B1CFE967}">
      <dsp:nvSpPr>
        <dsp:cNvPr id="0" name=""/>
        <dsp:cNvSpPr/>
      </dsp:nvSpPr>
      <dsp:spPr>
        <a:xfrm>
          <a:off x="1938124" y="2662347"/>
          <a:ext cx="2985294" cy="7784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76131" y="2700354"/>
        <a:ext cx="2909280" cy="702431"/>
      </dsp:txXfrm>
    </dsp:sp>
    <dsp:sp modelId="{5888C31F-3D4A-48D1-AE31-15EC31318F7D}">
      <dsp:nvSpPr>
        <dsp:cNvPr id="0" name=""/>
        <dsp:cNvSpPr/>
      </dsp:nvSpPr>
      <dsp:spPr>
        <a:xfrm>
          <a:off x="1093674" y="3534206"/>
          <a:ext cx="778445" cy="7784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7C1BE-E40E-4D9D-8644-832C6E58246D}">
      <dsp:nvSpPr>
        <dsp:cNvPr id="0" name=""/>
        <dsp:cNvSpPr/>
      </dsp:nvSpPr>
      <dsp:spPr>
        <a:xfrm>
          <a:off x="1938124" y="3534206"/>
          <a:ext cx="2985294" cy="7784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76131" y="3572213"/>
        <a:ext cx="2909280" cy="702431"/>
      </dsp:txXfrm>
    </dsp:sp>
    <dsp:sp modelId="{5729F1F0-57A7-4D58-A014-C583B841952D}">
      <dsp:nvSpPr>
        <dsp:cNvPr id="0" name=""/>
        <dsp:cNvSpPr/>
      </dsp:nvSpPr>
      <dsp:spPr>
        <a:xfrm>
          <a:off x="1087221" y="4406129"/>
          <a:ext cx="778445" cy="7784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7CF61-BF62-4560-A8E8-048A992BF175}">
      <dsp:nvSpPr>
        <dsp:cNvPr id="0" name=""/>
        <dsp:cNvSpPr/>
      </dsp:nvSpPr>
      <dsp:spPr>
        <a:xfrm>
          <a:off x="1938124" y="4406066"/>
          <a:ext cx="2985294" cy="7784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 แปลง</a:t>
          </a:r>
          <a:endParaRPr lang="th-TH" sz="1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76131" y="4444073"/>
        <a:ext cx="2909280" cy="702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004" cy="498288"/>
          </a:xfrm>
          <a:prstGeom prst="rect">
            <a:avLst/>
          </a:prstGeom>
        </p:spPr>
        <p:txBody>
          <a:bodyPr vert="horz" lIns="88459" tIns="44227" rIns="88459" bIns="4422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470" y="4"/>
            <a:ext cx="2972004" cy="498288"/>
          </a:xfrm>
          <a:prstGeom prst="rect">
            <a:avLst/>
          </a:prstGeom>
        </p:spPr>
        <p:txBody>
          <a:bodyPr vert="horz" lIns="88459" tIns="44227" rIns="88459" bIns="44227" rtlCol="0"/>
          <a:lstStyle>
            <a:lvl1pPr algn="r">
              <a:defRPr sz="1200"/>
            </a:lvl1pPr>
          </a:lstStyle>
          <a:p>
            <a:fld id="{09151B14-F287-48E8-B6E8-8724E20FA248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59" tIns="44227" rIns="88459" bIns="4422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509" y="4786952"/>
            <a:ext cx="5487014" cy="3915334"/>
          </a:xfrm>
          <a:prstGeom prst="rect">
            <a:avLst/>
          </a:prstGeom>
        </p:spPr>
        <p:txBody>
          <a:bodyPr vert="horz" lIns="88459" tIns="44227" rIns="88459" bIns="44227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9447407"/>
            <a:ext cx="2972004" cy="498288"/>
          </a:xfrm>
          <a:prstGeom prst="rect">
            <a:avLst/>
          </a:prstGeom>
        </p:spPr>
        <p:txBody>
          <a:bodyPr vert="horz" lIns="88459" tIns="44227" rIns="88459" bIns="4422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470" y="9447407"/>
            <a:ext cx="2972004" cy="498288"/>
          </a:xfrm>
          <a:prstGeom prst="rect">
            <a:avLst/>
          </a:prstGeom>
        </p:spPr>
        <p:txBody>
          <a:bodyPr vert="horz" lIns="88459" tIns="44227" rIns="88459" bIns="44227" rtlCol="0" anchor="b"/>
          <a:lstStyle>
            <a:lvl1pPr algn="r">
              <a:defRPr sz="1200"/>
            </a:lvl1pPr>
          </a:lstStyle>
          <a:p>
            <a:fld id="{10D5F73B-6374-469F-B8ED-693F482203E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4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/>
          </a:p>
        </p:txBody>
      </p:sp>
      <p:sp>
        <p:nvSpPr>
          <p:cNvPr id="61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75969" indent="-298450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93799" indent="-238758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71319" indent="-238758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148839" indent="-238758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26358" indent="-238758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03877" indent="-238758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81398" indent="-238758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8917" indent="-238758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5B19F365-BC09-4AD9-B184-956DB7D1A7B7}" type="slidenum">
              <a:rPr lang="th-TH" altLang="th-TH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pPr/>
              <a:t>3</a:t>
            </a:fld>
            <a:endParaRPr lang="th-TH" altLang="th-TH">
              <a:solidFill>
                <a:prstClr val="black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707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6EEF-CE18-4688-8A84-259AD0428168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22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81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87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056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4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16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27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1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15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1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AF50-F9AC-4712-A0E8-E7CB3B3746FC}" type="datetimeFigureOut">
              <a:rPr lang="th-TH" smtClean="0"/>
              <a:pPr/>
              <a:t>15/06/62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79BB-8608-41FA-97D6-4020C89143A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6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diagramDrawing" Target="../diagrams/drawing3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84609" y="26549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>การขับเคลื่อนนโยบายภาครัฐด้วยระบบส่งเสริมการเกษตร </a:t>
            </a:r>
            <a: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>จังหวัด</a:t>
            </a:r>
            <a:r>
              <a:rPr lang="th-TH" b="1" dirty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>แพร่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281893" y="6143223"/>
            <a:ext cx="734096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/>
              <a:t>120362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9086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กลุ่ม 125"/>
          <p:cNvGrpSpPr/>
          <p:nvPr/>
        </p:nvGrpSpPr>
        <p:grpSpPr>
          <a:xfrm>
            <a:off x="166565" y="101226"/>
            <a:ext cx="11875781" cy="720000"/>
            <a:chOff x="135335" y="101226"/>
            <a:chExt cx="9649072" cy="7200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230952" y="196260"/>
              <a:ext cx="9468000" cy="54000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5" name="เฟรม 124"/>
            <p:cNvSpPr/>
            <p:nvPr/>
          </p:nvSpPr>
          <p:spPr>
            <a:xfrm>
              <a:off x="135335" y="101226"/>
              <a:ext cx="9649072" cy="720000"/>
            </a:xfrm>
            <a:prstGeom prst="frame">
              <a:avLst>
                <a:gd name="adj1" fmla="val 67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43339" y="1169114"/>
            <a:ext cx="11837824" cy="5212214"/>
            <a:chOff x="122920" y="908720"/>
            <a:chExt cx="9618232" cy="5212214"/>
          </a:xfrm>
        </p:grpSpPr>
        <p:grpSp>
          <p:nvGrpSpPr>
            <p:cNvPr id="48" name="กลุ่ม 47"/>
            <p:cNvGrpSpPr/>
            <p:nvPr/>
          </p:nvGrpSpPr>
          <p:grpSpPr>
            <a:xfrm>
              <a:off x="122920" y="1723298"/>
              <a:ext cx="1812503" cy="1577143"/>
              <a:chOff x="-45121" y="144965"/>
              <a:chExt cx="1897839" cy="1100933"/>
            </a:xfrm>
          </p:grpSpPr>
          <p:sp>
            <p:nvSpPr>
              <p:cNvPr id="61" name="สี่เหลี่ยมผืนผ้ามุมมน 60"/>
              <p:cNvSpPr/>
              <p:nvPr/>
            </p:nvSpPr>
            <p:spPr>
              <a:xfrm>
                <a:off x="-45121" y="144965"/>
                <a:ext cx="1884748" cy="102419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th-TH" dirty="0" err="1" smtClean="0"/>
                  <a:t>ศพก</a:t>
                </a:r>
                <a:r>
                  <a:rPr lang="th-TH" dirty="0" smtClean="0"/>
                  <a:t>.นาพูน</a:t>
                </a:r>
              </a:p>
              <a:p>
                <a:pPr algn="ctr"/>
                <a:r>
                  <a:rPr lang="th-TH" dirty="0" smtClean="0"/>
                  <a:t>อ.วังชิ้น</a:t>
                </a:r>
              </a:p>
            </p:txBody>
          </p:sp>
          <p:sp>
            <p:nvSpPr>
              <p:cNvPr id="62" name="สี่เหลี่ยมผืนผ้ามุมมน 4"/>
              <p:cNvSpPr/>
              <p:nvPr/>
            </p:nvSpPr>
            <p:spPr>
              <a:xfrm>
                <a:off x="34212" y="181291"/>
                <a:ext cx="1818506" cy="1064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</a:pPr>
                <a:endParaRPr lang="th-TH" sz="2400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9" name="กลุ่ม 48"/>
            <p:cNvGrpSpPr/>
            <p:nvPr/>
          </p:nvGrpSpPr>
          <p:grpSpPr>
            <a:xfrm>
              <a:off x="2000672" y="2304026"/>
              <a:ext cx="399566" cy="467417"/>
              <a:chOff x="2074315" y="479886"/>
              <a:chExt cx="399566" cy="467417"/>
            </a:xfrm>
          </p:grpSpPr>
          <p:sp>
            <p:nvSpPr>
              <p:cNvPr id="59" name="ลูกศรขวา 5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5" name="ลูกศรขวา 54"/>
            <p:cNvSpPr/>
            <p:nvPr/>
          </p:nvSpPr>
          <p:spPr>
            <a:xfrm>
              <a:off x="5889104" y="2304026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0" name="กลุ่ม 49"/>
            <p:cNvGrpSpPr/>
            <p:nvPr/>
          </p:nvGrpSpPr>
          <p:grpSpPr>
            <a:xfrm>
              <a:off x="2438100" y="1742399"/>
              <a:ext cx="3419999" cy="1583468"/>
              <a:chOff x="2644309" y="166320"/>
              <a:chExt cx="2905564" cy="1055640"/>
            </a:xfrm>
          </p:grpSpPr>
          <p:sp>
            <p:nvSpPr>
              <p:cNvPr id="57" name="สี่เหลี่ยมผืนผ้ามุมมน 56"/>
              <p:cNvSpPr/>
              <p:nvPr/>
            </p:nvSpPr>
            <p:spPr>
              <a:xfrm>
                <a:off x="2644309" y="166320"/>
                <a:ext cx="2905564" cy="98498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ส้มเขียวหวาน/ </a:t>
                </a:r>
              </a:p>
              <a:p>
                <a:r>
                  <a:rPr lang="th-TH" dirty="0" smtClean="0"/>
                  <a:t>13 ศูนย์เครือข่าย</a:t>
                </a:r>
                <a:endParaRPr lang="th-TH" dirty="0"/>
              </a:p>
            </p:txBody>
          </p:sp>
          <p:sp>
            <p:nvSpPr>
              <p:cNvPr id="58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2" name="กลุ่ม 51"/>
            <p:cNvGrpSpPr/>
            <p:nvPr/>
          </p:nvGrpSpPr>
          <p:grpSpPr>
            <a:xfrm>
              <a:off x="6321152" y="1753317"/>
              <a:ext cx="3420000" cy="1572552"/>
              <a:chOff x="6299205" y="173598"/>
              <a:chExt cx="3265911" cy="1048362"/>
            </a:xfrm>
          </p:grpSpPr>
          <p:sp>
            <p:nvSpPr>
              <p:cNvPr id="53" name="สี่เหลี่ยมผืนผ้ามุมมน 52"/>
              <p:cNvSpPr/>
              <p:nvPr/>
            </p:nvSpPr>
            <p:spPr>
              <a:xfrm>
                <a:off x="6299205" y="173598"/>
                <a:ext cx="3265911" cy="9722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sz="1600" dirty="0" smtClean="0"/>
                  <a:t>1. เศรษฐกิจ</a:t>
                </a:r>
                <a:r>
                  <a:rPr lang="th-TH" sz="1600" dirty="0"/>
                  <a:t>พอเพียง</a:t>
                </a:r>
                <a:r>
                  <a:rPr lang="th-TH" sz="1600" dirty="0" smtClean="0"/>
                  <a:t>และ</a:t>
                </a:r>
                <a:r>
                  <a:rPr lang="th-TH" sz="1600" dirty="0"/>
                  <a:t>เกษตร</a:t>
                </a:r>
                <a:r>
                  <a:rPr lang="th-TH" sz="1600" dirty="0" smtClean="0"/>
                  <a:t>ผสมผสาน</a:t>
                </a:r>
              </a:p>
              <a:p>
                <a:r>
                  <a:rPr lang="th-TH" sz="1600" dirty="0" smtClean="0"/>
                  <a:t>2. </a:t>
                </a:r>
                <a:r>
                  <a:rPr lang="th-TH" sz="1600" dirty="0"/>
                  <a:t>เพิ่มประสิทธิภาพ</a:t>
                </a:r>
                <a:r>
                  <a:rPr lang="th-TH" sz="1600" dirty="0" smtClean="0"/>
                  <a:t>การ</a:t>
                </a:r>
                <a:r>
                  <a:rPr lang="th-TH" sz="1600" dirty="0"/>
                  <a:t>ผลิตพืช</a:t>
                </a:r>
                <a:endParaRPr lang="th-TH" sz="1600" dirty="0" smtClean="0"/>
              </a:p>
              <a:p>
                <a:r>
                  <a:rPr lang="th-TH" sz="1600" dirty="0" smtClean="0"/>
                  <a:t>3.</a:t>
                </a:r>
                <a:r>
                  <a:rPr lang="th-TH" sz="1600" dirty="0"/>
                  <a:t> การเพาะเลี้ยงสัตว์</a:t>
                </a:r>
                <a:r>
                  <a:rPr lang="th-TH" sz="1600" dirty="0" smtClean="0"/>
                  <a:t>น้ำ</a:t>
                </a:r>
              </a:p>
              <a:p>
                <a:r>
                  <a:rPr lang="th-TH" sz="1600" dirty="0" smtClean="0"/>
                  <a:t>4.</a:t>
                </a:r>
                <a:r>
                  <a:rPr lang="th-TH" sz="1600" dirty="0"/>
                  <a:t> ปุ๋ยชีวภาพและ</a:t>
                </a:r>
                <a:r>
                  <a:rPr lang="th-TH" sz="1600" dirty="0" smtClean="0"/>
                  <a:t>จุลินท</a:t>
                </a:r>
                <a:r>
                  <a:rPr lang="th-TH" sz="1600" dirty="0" err="1" smtClean="0"/>
                  <a:t>รีย์</a:t>
                </a:r>
                <a:r>
                  <a:rPr lang="th-TH" sz="1600" dirty="0" smtClean="0"/>
                  <a:t>ชีวภาพ</a:t>
                </a:r>
              </a:p>
              <a:p>
                <a:r>
                  <a:rPr lang="th-TH" sz="1600" dirty="0" smtClean="0"/>
                  <a:t>5.</a:t>
                </a:r>
                <a:r>
                  <a:rPr lang="th-TH" sz="1600" dirty="0"/>
                  <a:t> การผลิตและใช้สาร</a:t>
                </a:r>
                <a:r>
                  <a:rPr lang="th-TH" sz="1600" dirty="0" err="1" smtClean="0"/>
                  <a:t>ชีว</a:t>
                </a:r>
                <a:r>
                  <a:rPr lang="th-TH" sz="1600" dirty="0" smtClean="0"/>
                  <a:t>ภัณฑ์</a:t>
                </a:r>
              </a:p>
            </p:txBody>
          </p:sp>
          <p:sp>
            <p:nvSpPr>
              <p:cNvPr id="54" name="สี่เหลี่ยมผืนผ้ามุมมน 12"/>
              <p:cNvSpPr/>
              <p:nvPr/>
            </p:nvSpPr>
            <p:spPr>
              <a:xfrm>
                <a:off x="6330837" y="205230"/>
                <a:ext cx="3202647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6" name="สี่เหลี่ยมผืนผ้ามุมมน 95"/>
            <p:cNvSpPr/>
            <p:nvPr/>
          </p:nvSpPr>
          <p:spPr>
            <a:xfrm>
              <a:off x="166564" y="3300441"/>
              <a:ext cx="1799999" cy="1305247"/>
            </a:xfrm>
            <a:prstGeom prst="roundRect">
              <a:avLst>
                <a:gd name="adj" fmla="val 10000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th-TH" dirty="0" err="1" smtClean="0"/>
                <a:t>ศพก</a:t>
              </a:r>
              <a:r>
                <a:rPr lang="th-TH" dirty="0" smtClean="0"/>
                <a:t>.หนองม่วงไข่</a:t>
              </a:r>
            </a:p>
            <a:p>
              <a:pPr algn="ctr"/>
              <a:r>
                <a:rPr lang="th-TH" dirty="0" smtClean="0"/>
                <a:t>อ.หนองม่วงไข่</a:t>
              </a:r>
              <a:endParaRPr lang="th-TH" dirty="0"/>
            </a:p>
          </p:txBody>
        </p:sp>
        <p:grpSp>
          <p:nvGrpSpPr>
            <p:cNvPr id="98" name="กลุ่ม 97"/>
            <p:cNvGrpSpPr/>
            <p:nvPr/>
          </p:nvGrpSpPr>
          <p:grpSpPr>
            <a:xfrm>
              <a:off x="2000182" y="3722672"/>
              <a:ext cx="399566" cy="467417"/>
              <a:chOff x="2074315" y="479886"/>
              <a:chExt cx="399566" cy="467417"/>
            </a:xfrm>
          </p:grpSpPr>
          <p:sp>
            <p:nvSpPr>
              <p:cNvPr id="99" name="ลูกศรขวา 9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04" name="ลูกศรขวา 103"/>
            <p:cNvSpPr/>
            <p:nvPr/>
          </p:nvSpPr>
          <p:spPr>
            <a:xfrm>
              <a:off x="5888614" y="3722672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1" name="กลุ่ม 100"/>
            <p:cNvGrpSpPr/>
            <p:nvPr/>
          </p:nvGrpSpPr>
          <p:grpSpPr>
            <a:xfrm>
              <a:off x="2469462" y="3328477"/>
              <a:ext cx="3420000" cy="1280289"/>
              <a:chOff x="2671371" y="93548"/>
              <a:chExt cx="2905565" cy="1174486"/>
            </a:xfrm>
          </p:grpSpPr>
          <p:sp>
            <p:nvSpPr>
              <p:cNvPr id="102" name="สี่เหลี่ยมผืนผ้ามุมมน 101"/>
              <p:cNvSpPr/>
              <p:nvPr/>
            </p:nvSpPr>
            <p:spPr>
              <a:xfrm>
                <a:off x="2671371" y="93548"/>
                <a:ext cx="2905565" cy="117448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พริก/ 10 </a:t>
                </a:r>
                <a:r>
                  <a:rPr lang="th-TH" dirty="0"/>
                  <a:t>ศูนย์</a:t>
                </a:r>
                <a:r>
                  <a:rPr lang="th-TH" dirty="0" smtClean="0"/>
                  <a:t>เครือข่าย</a:t>
                </a:r>
                <a:endParaRPr lang="th-TH" dirty="0"/>
              </a:p>
            </p:txBody>
          </p:sp>
          <p:sp>
            <p:nvSpPr>
              <p:cNvPr id="103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12" name="สี่เหลี่ยมผืนผ้ามุมมน 4"/>
            <p:cNvSpPr/>
            <p:nvPr/>
          </p:nvSpPr>
          <p:spPr>
            <a:xfrm>
              <a:off x="200886" y="4481161"/>
              <a:ext cx="1736737" cy="1639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4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8" name="สี่เหลี่ยมผืนผ้ามุมมน 8"/>
            <p:cNvSpPr/>
            <p:nvPr/>
          </p:nvSpPr>
          <p:spPr>
            <a:xfrm>
              <a:off x="2472153" y="4505279"/>
              <a:ext cx="3345535" cy="1399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2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2" name="สี่เหลี่ยมผืนผ้ามุมมน 12"/>
            <p:cNvSpPr/>
            <p:nvPr/>
          </p:nvSpPr>
          <p:spPr>
            <a:xfrm>
              <a:off x="6356476" y="4505271"/>
              <a:ext cx="3353751" cy="137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2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63" name="กลุ่ม 62"/>
            <p:cNvGrpSpPr/>
            <p:nvPr/>
          </p:nvGrpSpPr>
          <p:grpSpPr>
            <a:xfrm>
              <a:off x="169724" y="908720"/>
              <a:ext cx="1800000" cy="807398"/>
              <a:chOff x="1091" y="138646"/>
              <a:chExt cx="1884748" cy="807398"/>
            </a:xfrm>
            <a:solidFill>
              <a:srgbClr val="FF0066"/>
            </a:solidFill>
          </p:grpSpPr>
          <p:sp>
            <p:nvSpPr>
              <p:cNvPr id="64" name="คำบรรยายภาพแบบลูกศรลง 63"/>
              <p:cNvSpPr/>
              <p:nvPr/>
            </p:nvSpPr>
            <p:spPr>
              <a:xfrm>
                <a:off x="1091" y="148171"/>
                <a:ext cx="1884748" cy="797873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8403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สี่เหลี่ยมผืนผ้ามุมมน 4"/>
              <p:cNvSpPr/>
              <p:nvPr/>
            </p:nvSpPr>
            <p:spPr>
              <a:xfrm>
                <a:off x="34212" y="138646"/>
                <a:ext cx="1818506" cy="5216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ศูนย์หลัก</a:t>
                </a:r>
                <a:endParaRPr lang="th-TH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2432721" y="918245"/>
              <a:ext cx="3427496" cy="801001"/>
              <a:chOff x="2432721" y="692696"/>
              <a:chExt cx="3427496" cy="801001"/>
            </a:xfrm>
          </p:grpSpPr>
          <p:grpSp>
            <p:nvGrpSpPr>
              <p:cNvPr id="66" name="กลุ่ม 65"/>
              <p:cNvGrpSpPr/>
              <p:nvPr/>
            </p:nvGrpSpPr>
            <p:grpSpPr>
              <a:xfrm>
                <a:off x="2432721" y="692696"/>
                <a:ext cx="3420000" cy="801001"/>
                <a:chOff x="2639739" y="173598"/>
                <a:chExt cx="2905565" cy="1079994"/>
              </a:xfrm>
            </p:grpSpPr>
            <p:sp>
              <p:nvSpPr>
                <p:cNvPr id="67" name="สี่เหลี่ยมผืนผ้ามุมมน 66"/>
                <p:cNvSpPr/>
                <p:nvPr/>
              </p:nvSpPr>
              <p:spPr>
                <a:xfrm>
                  <a:off x="2639739" y="173598"/>
                  <a:ext cx="2905565" cy="1079994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9245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fillRef>
                <a:effect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สี่เหลี่ยมผืนผ้ามุมมน 8"/>
                <p:cNvSpPr/>
                <p:nvPr/>
              </p:nvSpPr>
              <p:spPr>
                <a:xfrm>
                  <a:off x="2671371" y="205230"/>
                  <a:ext cx="2842301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1" name="สี่เหลี่ยมผืนผ้ามุมมน 4"/>
              <p:cNvSpPr/>
              <p:nvPr/>
            </p:nvSpPr>
            <p:spPr>
              <a:xfrm>
                <a:off x="2435982" y="700182"/>
                <a:ext cx="3424235" cy="5504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2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ชนิดสินค้า/ศูนย์เครือข่าย</a:t>
                </a:r>
                <a:endParaRPr lang="th-TH" sz="32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6315201" y="918245"/>
              <a:ext cx="3424235" cy="819242"/>
              <a:chOff x="5874815" y="692608"/>
              <a:chExt cx="3424235" cy="819242"/>
            </a:xfrm>
          </p:grpSpPr>
          <p:grpSp>
            <p:nvGrpSpPr>
              <p:cNvPr id="69" name="กลุ่ม 68"/>
              <p:cNvGrpSpPr/>
              <p:nvPr/>
            </p:nvGrpSpPr>
            <p:grpSpPr>
              <a:xfrm>
                <a:off x="5875338" y="693611"/>
                <a:ext cx="3420000" cy="818239"/>
                <a:chOff x="6299205" y="173597"/>
                <a:chExt cx="3265911" cy="1048362"/>
              </a:xfrm>
            </p:grpSpPr>
            <p:sp>
              <p:nvSpPr>
                <p:cNvPr id="70" name="สี่เหลี่ยมผืนผ้ามุมมน 69"/>
                <p:cNvSpPr/>
                <p:nvPr/>
              </p:nvSpPr>
              <p:spPr>
                <a:xfrm>
                  <a:off x="6299205" y="173597"/>
                  <a:ext cx="3265911" cy="1021095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8857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fillRef>
                <a:effect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สี่เหลี่ยมผืนผ้ามุมมน 12"/>
                <p:cNvSpPr/>
                <p:nvPr/>
              </p:nvSpPr>
              <p:spPr>
                <a:xfrm>
                  <a:off x="6330837" y="205229"/>
                  <a:ext cx="3202647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2" name="สี่เหลี่ยมผืนผ้ามุมมน 4"/>
              <p:cNvSpPr/>
              <p:nvPr/>
            </p:nvSpPr>
            <p:spPr>
              <a:xfrm>
                <a:off x="5874815" y="692608"/>
                <a:ext cx="3424235" cy="55487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ฐานเรียนรู้</a:t>
                </a:r>
                <a:endParaRPr lang="th-TH" sz="36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4" name="สี่เหลี่ยมผืนผ้า 3"/>
          <p:cNvSpPr/>
          <p:nvPr/>
        </p:nvSpPr>
        <p:spPr>
          <a:xfrm>
            <a:off x="719403" y="102155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ea typeface="Calibri"/>
                <a:cs typeface="TH SarabunIT๙"/>
              </a:rPr>
              <a:t>1. ข้อมูล ศูนย์</a:t>
            </a:r>
            <a:r>
              <a:rPr lang="th-TH" b="1" dirty="0">
                <a:ea typeface="Calibri"/>
                <a:cs typeface="TH SarabunIT๙"/>
              </a:rPr>
              <a:t>เรียนรู้การเพิ่มประสิทธิภาพการผลิตสินค้าเกษตร จังหวัดแพร่</a:t>
            </a:r>
            <a:endParaRPr lang="en-US" sz="1800" dirty="0">
              <a:ea typeface="Calibri"/>
              <a:cs typeface="Cordia New"/>
            </a:endParaRPr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7782643" y="3584286"/>
            <a:ext cx="4209231" cy="135688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1600" dirty="0" smtClean="0"/>
              <a:t>1. ปุ๋ย</a:t>
            </a:r>
            <a:r>
              <a:rPr lang="th-TH" sz="1600" dirty="0"/>
              <a:t>สั่ง</a:t>
            </a:r>
            <a:r>
              <a:rPr lang="th-TH" sz="1600" dirty="0" smtClean="0"/>
              <a:t>ตัด</a:t>
            </a:r>
          </a:p>
          <a:p>
            <a:r>
              <a:rPr lang="th-TH" sz="1600" dirty="0" smtClean="0"/>
              <a:t>2. </a:t>
            </a:r>
            <a:r>
              <a:rPr lang="th-TH" sz="1600" dirty="0"/>
              <a:t>การจัดการศัตรู</a:t>
            </a:r>
            <a:r>
              <a:rPr lang="th-TH" sz="1600" dirty="0" smtClean="0"/>
              <a:t>พริก</a:t>
            </a:r>
          </a:p>
          <a:p>
            <a:r>
              <a:rPr lang="th-TH" sz="1600" dirty="0" smtClean="0"/>
              <a:t>3.</a:t>
            </a:r>
            <a:r>
              <a:rPr lang="th-TH" sz="1600" dirty="0"/>
              <a:t> การทำน้ำหมัก ปุ๋ย</a:t>
            </a:r>
            <a:r>
              <a:rPr lang="th-TH" sz="1600" dirty="0" smtClean="0"/>
              <a:t>หมัก ฮอร์โมน</a:t>
            </a:r>
          </a:p>
          <a:p>
            <a:r>
              <a:rPr lang="th-TH" sz="1600" dirty="0" smtClean="0"/>
              <a:t>4. เศรษฐกิจพอเพียง</a:t>
            </a:r>
          </a:p>
          <a:p>
            <a:r>
              <a:rPr lang="th-TH" sz="1600" dirty="0" smtClean="0"/>
              <a:t>5. </a:t>
            </a:r>
            <a:r>
              <a:rPr lang="th-TH" sz="1600" dirty="0"/>
              <a:t>ธุรกิจท่องเที่ยว</a:t>
            </a:r>
            <a:r>
              <a:rPr lang="th-TH" sz="1600" dirty="0" smtClean="0"/>
              <a:t>เชิงเกษตร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4233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เตรียม  fainal  8-13 มี.ค.2562-090362\7Challenge  Phr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5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" y="0"/>
            <a:ext cx="12204000" cy="6865390"/>
          </a:xfrm>
          <a:prstGeom prst="rect">
            <a:avLst/>
          </a:prstGeom>
        </p:spPr>
      </p:pic>
      <p:grpSp>
        <p:nvGrpSpPr>
          <p:cNvPr id="4" name="กลุ่ม 3"/>
          <p:cNvGrpSpPr/>
          <p:nvPr/>
        </p:nvGrpSpPr>
        <p:grpSpPr>
          <a:xfrm>
            <a:off x="1" y="1"/>
            <a:ext cx="7673647" cy="685799"/>
            <a:chOff x="541426" y="919005"/>
            <a:chExt cx="6462068" cy="697182"/>
          </a:xfrm>
        </p:grpSpPr>
        <p:grpSp>
          <p:nvGrpSpPr>
            <p:cNvPr id="5" name="กลุ่ม 22"/>
            <p:cNvGrpSpPr/>
            <p:nvPr/>
          </p:nvGrpSpPr>
          <p:grpSpPr>
            <a:xfrm>
              <a:off x="541426" y="919005"/>
              <a:ext cx="6462068" cy="697182"/>
              <a:chOff x="541426" y="919005"/>
              <a:chExt cx="6462068" cy="697182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600"/>
              <a:stretch/>
            </p:blipFill>
            <p:spPr>
              <a:xfrm>
                <a:off x="541426" y="919070"/>
                <a:ext cx="1637971" cy="697117"/>
              </a:xfrm>
              <a:prstGeom prst="rect">
                <a:avLst/>
              </a:prstGeom>
            </p:spPr>
          </p:pic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82" r="26828"/>
              <a:stretch/>
            </p:blipFill>
            <p:spPr>
              <a:xfrm>
                <a:off x="2132071" y="919005"/>
                <a:ext cx="3820380" cy="697117"/>
              </a:xfrm>
              <a:prstGeom prst="rect">
                <a:avLst/>
              </a:prstGeom>
            </p:spPr>
          </p:pic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79"/>
              <a:stretch/>
            </p:blipFill>
            <p:spPr>
              <a:xfrm>
                <a:off x="5942529" y="919070"/>
                <a:ext cx="1060965" cy="697117"/>
              </a:xfrm>
              <a:prstGeom prst="rect">
                <a:avLst/>
              </a:prstGeom>
            </p:spPr>
          </p:pic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1219571" y="1029097"/>
                <a:ext cx="5723721" cy="46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th-TH" sz="2400" b="1" spc="-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Arial" panose="020B0604020202020204" pitchFamily="34" charset="0"/>
                    <a:cs typeface="TH SarabunPSK" pitchFamily="34" charset="-34"/>
                  </a:rPr>
                  <a:t>เป้าหมายการ </a:t>
                </a:r>
                <a:r>
                  <a:rPr lang="en-US" sz="2400" b="1" spc="-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Arial" panose="020B0604020202020204" pitchFamily="34" charset="0"/>
                    <a:cs typeface="TH SarabunPSK" pitchFamily="34" charset="-34"/>
                  </a:rPr>
                  <a:t>Challenge  </a:t>
                </a:r>
                <a:r>
                  <a:rPr lang="th-TH" sz="2400" b="1" spc="-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Arial" panose="020B0604020202020204" pitchFamily="34" charset="0"/>
                    <a:cs typeface="TH SarabunPSK" pitchFamily="34" charset="-34"/>
                  </a:rPr>
                  <a:t>ข้อสั่งการ</a:t>
                </a:r>
                <a:endParaRPr lang="en-US" sz="2400" b="1" spc="-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413" y="930897"/>
                <a:ext cx="661267" cy="672019"/>
              </a:xfrm>
              <a:prstGeom prst="rect">
                <a:avLst/>
              </a:prstGeom>
            </p:spPr>
          </p:pic>
        </p:grpSp>
        <p:grpSp>
          <p:nvGrpSpPr>
            <p:cNvPr id="6" name="กลุ่ม 137"/>
            <p:cNvGrpSpPr/>
            <p:nvPr/>
          </p:nvGrpSpPr>
          <p:grpSpPr>
            <a:xfrm>
              <a:off x="658061" y="1012099"/>
              <a:ext cx="504588" cy="504039"/>
              <a:chOff x="-106524" y="347592"/>
              <a:chExt cx="3608081" cy="3604161"/>
            </a:xfrm>
          </p:grpSpPr>
          <p:sp>
            <p:nvSpPr>
              <p:cNvPr id="7" name="วงรี 6"/>
              <p:cNvSpPr/>
              <p:nvPr/>
            </p:nvSpPr>
            <p:spPr>
              <a:xfrm>
                <a:off x="-106524" y="351754"/>
                <a:ext cx="3600002" cy="3599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444" y="347592"/>
                <a:ext cx="3600001" cy="3599999"/>
              </a:xfrm>
              <a:prstGeom prst="rect">
                <a:avLst/>
              </a:prstGeom>
            </p:spPr>
          </p:pic>
        </p:grpSp>
      </p:grpSp>
      <p:grpSp>
        <p:nvGrpSpPr>
          <p:cNvPr id="91" name="กลุ่ม 90"/>
          <p:cNvGrpSpPr/>
          <p:nvPr/>
        </p:nvGrpSpPr>
        <p:grpSpPr>
          <a:xfrm>
            <a:off x="104100" y="766073"/>
            <a:ext cx="4848900" cy="1971352"/>
            <a:chOff x="3839265" y="4593495"/>
            <a:chExt cx="4609413" cy="2124404"/>
          </a:xfrm>
        </p:grpSpPr>
        <p:grpSp>
          <p:nvGrpSpPr>
            <p:cNvPr id="92" name="กลุ่ม 41"/>
            <p:cNvGrpSpPr/>
            <p:nvPr/>
          </p:nvGrpSpPr>
          <p:grpSpPr>
            <a:xfrm>
              <a:off x="3839265" y="4593495"/>
              <a:ext cx="4609413" cy="2124404"/>
              <a:chOff x="3380505" y="4819326"/>
              <a:chExt cx="4279056" cy="2189250"/>
            </a:xfrm>
          </p:grpSpPr>
          <p:sp>
            <p:nvSpPr>
              <p:cNvPr id="107" name="TextBox 21"/>
              <p:cNvSpPr txBox="1"/>
              <p:nvPr/>
            </p:nvSpPr>
            <p:spPr>
              <a:xfrm>
                <a:off x="3738480" y="4819326"/>
                <a:ext cx="3921081" cy="773464"/>
              </a:xfrm>
              <a:prstGeom prst="roundRect">
                <a:avLst>
                  <a:gd name="adj" fmla="val 4340"/>
                </a:avLst>
              </a:prstGeom>
              <a:solidFill>
                <a:srgbClr val="66FF66"/>
              </a:solidFill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92100" indent="-171450">
                  <a:lnSpc>
                    <a:spcPct val="80000"/>
                  </a:lnSpc>
                  <a:buAutoNum type="arabicPeriod"/>
                </a:pPr>
                <a:r>
                  <a:rPr lang="th-TH" sz="1600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การเบิกจ่ายงบประมาณต้องเป็นไปตามที่กรม</a:t>
                </a:r>
                <a:r>
                  <a:rPr lang="th-TH" sz="1600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กำหนด</a:t>
                </a:r>
              </a:p>
              <a:p>
                <a:pPr marL="292100" indent="-171450">
                  <a:lnSpc>
                    <a:spcPct val="80000"/>
                  </a:lnSpc>
                  <a:buAutoNum type="arabicPeriod"/>
                </a:pPr>
                <a:endParaRPr lang="th-TH" sz="1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120650">
                  <a:lnSpc>
                    <a:spcPct val="80000"/>
                  </a:lnSpc>
                </a:pPr>
                <a:endParaRPr lang="th-TH" sz="16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08" name="กลุ่ม 43"/>
              <p:cNvGrpSpPr/>
              <p:nvPr/>
            </p:nvGrpSpPr>
            <p:grpSpPr>
              <a:xfrm rot="16200000">
                <a:off x="2529653" y="5670594"/>
                <a:ext cx="2188834" cy="487130"/>
                <a:chOff x="1748029" y="3008975"/>
                <a:chExt cx="3050151" cy="1143688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109" name="สี่เหลี่ยมผืนผ้ามุมมน 44"/>
                <p:cNvSpPr/>
                <p:nvPr/>
              </p:nvSpPr>
              <p:spPr>
                <a:xfrm rot="10800000">
                  <a:off x="1873856" y="3053889"/>
                  <a:ext cx="2923399" cy="1098772"/>
                </a:xfrm>
                <a:prstGeom prst="roundRect">
                  <a:avLst/>
                </a:prstGeom>
                <a:solidFill>
                  <a:srgbClr val="33CC33"/>
                </a:solidFill>
                <a:ln w="28575">
                  <a:noFill/>
                  <a:prstDash val="dash"/>
                </a:ln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0" name="รูปห้าเหลี่ยม 4"/>
                <p:cNvSpPr/>
                <p:nvPr/>
              </p:nvSpPr>
              <p:spPr>
                <a:xfrm>
                  <a:off x="1748029" y="3008975"/>
                  <a:ext cx="3050151" cy="1143688"/>
                </a:xfrm>
                <a:prstGeom prst="rect">
                  <a:avLst/>
                </a:prstGeom>
                <a:ln w="28575">
                  <a:noFill/>
                  <a:prstDash val="dash"/>
                </a:ln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4335" tIns="152400" rIns="284480" bIns="152400" numCol="1" spcCol="1270" anchor="ctr" anchorCtr="0">
                  <a:noAutofit/>
                </a:bodyPr>
                <a:lstStyle/>
                <a:p>
                  <a:pPr algn="ctr" defTabSz="17780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th-TH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เป้าหมาย </a:t>
                  </a:r>
                  <a:r>
                    <a:rPr 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Challenge</a:t>
                  </a:r>
                  <a:endParaRPr lang="th-TH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  <p:cxnSp>
          <p:nvCxnSpPr>
            <p:cNvPr id="93" name="ลูกศรเชื่อมต่อแบบตรง 92"/>
            <p:cNvCxnSpPr/>
            <p:nvPr/>
          </p:nvCxnSpPr>
          <p:spPr>
            <a:xfrm>
              <a:off x="5403669" y="526389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ลูกศรเชื่อมต่อแบบตรง 93"/>
            <p:cNvCxnSpPr/>
            <p:nvPr/>
          </p:nvCxnSpPr>
          <p:spPr>
            <a:xfrm>
              <a:off x="5403669" y="543534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ลูกศรเชื่อมต่อแบบตรง 94"/>
            <p:cNvCxnSpPr/>
            <p:nvPr/>
          </p:nvCxnSpPr>
          <p:spPr>
            <a:xfrm>
              <a:off x="5405270" y="560044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ลูกศรเชื่อมต่อแบบตรง 95"/>
            <p:cNvCxnSpPr/>
            <p:nvPr/>
          </p:nvCxnSpPr>
          <p:spPr>
            <a:xfrm>
              <a:off x="5408462" y="577826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ลูกศรเชื่อมต่อแบบตรง 96"/>
            <p:cNvCxnSpPr/>
            <p:nvPr/>
          </p:nvCxnSpPr>
          <p:spPr>
            <a:xfrm>
              <a:off x="6889868" y="526389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ลูกศรเชื่อมต่อแบบตรง 97"/>
            <p:cNvCxnSpPr/>
            <p:nvPr/>
          </p:nvCxnSpPr>
          <p:spPr>
            <a:xfrm>
              <a:off x="6891810" y="543534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ลูกศรเชื่อมต่อแบบตรง 98"/>
            <p:cNvCxnSpPr/>
            <p:nvPr/>
          </p:nvCxnSpPr>
          <p:spPr>
            <a:xfrm>
              <a:off x="6894681" y="5602038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1" name="ไดอะแกรม 110"/>
          <p:cNvGraphicFramePr/>
          <p:nvPr>
            <p:extLst>
              <p:ext uri="{D42A27DB-BD31-4B8C-83A1-F6EECF244321}">
                <p14:modId xmlns:p14="http://schemas.microsoft.com/office/powerpoint/2010/main" val="1167659967"/>
              </p:ext>
            </p:extLst>
          </p:nvPr>
        </p:nvGraphicFramePr>
        <p:xfrm>
          <a:off x="5236030" y="446315"/>
          <a:ext cx="2634343" cy="226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1" name="Picture 3" descr="D:\icon\128x128\Box_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84711"/>
            <a:ext cx="287382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กลุ่ม 111"/>
          <p:cNvGrpSpPr/>
          <p:nvPr/>
        </p:nvGrpSpPr>
        <p:grpSpPr>
          <a:xfrm>
            <a:off x="6815490" y="4527399"/>
            <a:ext cx="2197881" cy="2196052"/>
            <a:chOff x="3197839" y="8811873"/>
            <a:chExt cx="2274081" cy="2196052"/>
          </a:xfrm>
        </p:grpSpPr>
        <p:sp>
          <p:nvSpPr>
            <p:cNvPr id="113" name="TextBox 21"/>
            <p:cNvSpPr txBox="1"/>
            <p:nvPr/>
          </p:nvSpPr>
          <p:spPr>
            <a:xfrm>
              <a:off x="3197839" y="9207901"/>
              <a:ext cx="2262819" cy="1800024"/>
            </a:xfrm>
            <a:prstGeom prst="roundRect">
              <a:avLst>
                <a:gd name="adj" fmla="val 4340"/>
              </a:avLst>
            </a:prstGeom>
            <a:solidFill>
              <a:srgbClr val="FF99CC"/>
            </a:solidFill>
            <a:ln w="28575">
              <a:solidFill>
                <a:srgbClr val="663300"/>
              </a:solidFill>
              <a:prstDash val="dash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120650">
                <a:lnSpc>
                  <a:spcPct val="75000"/>
                </a:lnSpc>
              </a:pPr>
              <a:endParaRPr lang="th-TH" sz="5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92100" indent="-171450">
                <a:lnSpc>
                  <a:spcPct val="75000"/>
                </a:lnSpc>
                <a:buFontTx/>
                <a:buAutoNum type="arabicPeriod"/>
              </a:pPr>
              <a:r>
                <a:rPr lang="th-TH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ลดต้นทุน เพิ่มผลผลิต พัฒนาคุณภาพสินค้าเกษตร</a:t>
              </a:r>
              <a:r>
                <a:rPr lang="th-TH" sz="1400" b="1" spc="-3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และตลาดนำการ</a:t>
              </a: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</a:t>
              </a:r>
              <a:endPara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92100" indent="-171450">
                <a:lnSpc>
                  <a:spcPct val="75000"/>
                </a:lnSpc>
                <a:buAutoNum type="arabicPeriod"/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ระบบเกษตรกรรมยั่งยืน</a:t>
              </a:r>
            </a:p>
            <a:p>
              <a:pPr marL="292100" indent="-171450">
                <a:lnSpc>
                  <a:spcPct val="75000"/>
                </a:lnSpc>
                <a:buAutoNum type="arabicPeriod"/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การบริหารจัดการดิน</a:t>
              </a:r>
            </a:p>
            <a:p>
              <a:pPr marL="292100" indent="-171450">
                <a:lnSpc>
                  <a:spcPct val="75000"/>
                </a:lnSpc>
                <a:buAutoNum type="arabicPeriod"/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การบริหารจัดการน้ำ</a:t>
              </a:r>
            </a:p>
            <a:p>
              <a:pPr marL="292100" indent="-171450">
                <a:lnSpc>
                  <a:spcPct val="75000"/>
                </a:lnSpc>
                <a:buAutoNum type="arabicPeriod"/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นวัตกรรม แปรรูป เพิ่มมูลค่า      สินค้าเกษตร</a:t>
              </a:r>
            </a:p>
            <a:p>
              <a:pPr marL="292100" indent="-171450">
                <a:lnSpc>
                  <a:spcPct val="75000"/>
                </a:lnSpc>
                <a:buAutoNum type="arabicPeriod"/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เพิ่มศักยภาพบริหารจัดการคน ,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400" b="1" spc="-3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จัดทำบัญชี และท่องเที่ยวเชิงเกษตร</a:t>
              </a:r>
            </a:p>
          </p:txBody>
        </p:sp>
        <p:sp>
          <p:nvSpPr>
            <p:cNvPr id="114" name="สี่เหลี่ยมผืนผ้ามุมมน 225"/>
            <p:cNvSpPr/>
            <p:nvPr/>
          </p:nvSpPr>
          <p:spPr>
            <a:xfrm>
              <a:off x="3208981" y="8837933"/>
              <a:ext cx="2262939" cy="432000"/>
            </a:xfrm>
            <a:prstGeom prst="roundRect">
              <a:avLst/>
            </a:prstGeom>
            <a:solidFill>
              <a:srgbClr val="FF33CC"/>
            </a:solidFill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รูปห้าเหลี่ยม 4"/>
            <p:cNvSpPr/>
            <p:nvPr/>
          </p:nvSpPr>
          <p:spPr>
            <a:xfrm>
              <a:off x="3545842" y="8811873"/>
              <a:ext cx="1611209" cy="524738"/>
            </a:xfrm>
            <a:prstGeom prst="rect">
              <a:avLst/>
            </a:prstGeom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335" tIns="152400" rIns="28448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th-TH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กลยุทธ์</a:t>
              </a:r>
              <a:endPara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8" name="Group 9"/>
          <p:cNvGrpSpPr>
            <a:grpSpLocks/>
          </p:cNvGrpSpPr>
          <p:nvPr/>
        </p:nvGrpSpPr>
        <p:grpSpPr bwMode="auto">
          <a:xfrm>
            <a:off x="914402" y="5878285"/>
            <a:ext cx="2525486" cy="762000"/>
            <a:chOff x="1975082" y="2335001"/>
            <a:chExt cx="1277793" cy="760261"/>
          </a:xfrm>
        </p:grpSpPr>
        <p:pic>
          <p:nvPicPr>
            <p:cNvPr id="139" name="Picture 3" descr="D:\icon\256x256\Box_Blu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281" y="2335001"/>
              <a:ext cx="1202482" cy="76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Box 8"/>
            <p:cNvSpPr txBox="1">
              <a:spLocks noChangeArrowheads="1"/>
            </p:cNvSpPr>
            <p:nvPr/>
          </p:nvSpPr>
          <p:spPr bwMode="auto">
            <a:xfrm>
              <a:off x="1975082" y="2440432"/>
              <a:ext cx="1277793" cy="58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th-TH" sz="1800" b="1" dirty="0" smtClean="0">
                  <a:ln w="0"/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สำนักงานเกษตรอำเภอสูงเม่น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th-TH" sz="1800" b="1" dirty="0" smtClean="0">
                  <a:ln w="0"/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มีนาคม  2562</a:t>
              </a:r>
              <a:endParaRPr lang="th-TH" sz="1800" b="1" dirty="0">
                <a:ln w="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6" name="สี่เหลี่ยมผืนผ้า 85"/>
          <p:cNvSpPr/>
          <p:nvPr/>
        </p:nvSpPr>
        <p:spPr>
          <a:xfrm>
            <a:off x="5210834" y="2934672"/>
            <a:ext cx="26084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 smtClean="0">
                <a:ln w="1905">
                  <a:solidFill>
                    <a:srgbClr val="660066"/>
                  </a:solidFill>
                </a:ln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การขับเคลื่อนนโยบายภาครัฐ</a:t>
            </a:r>
          </a:p>
          <a:p>
            <a:pPr algn="ctr"/>
            <a:r>
              <a:rPr lang="th-TH" sz="2400" b="1" dirty="0" smtClean="0">
                <a:ln w="1905">
                  <a:solidFill>
                    <a:srgbClr val="660066"/>
                  </a:solidFill>
                </a:ln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ด้วยระบบส่งเสริมการเกษตร </a:t>
            </a:r>
          </a:p>
          <a:p>
            <a:pPr algn="ctr"/>
            <a:r>
              <a:rPr lang="th-TH" sz="2400" b="1" dirty="0" smtClean="0">
                <a:ln w="1905">
                  <a:solidFill>
                    <a:srgbClr val="660066"/>
                  </a:solidFill>
                </a:ln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จังหวัดแพร่</a:t>
            </a:r>
            <a:endParaRPr lang="th-TH" sz="2400" b="1" dirty="0">
              <a:ln w="1905">
                <a:solidFill>
                  <a:srgbClr val="660066"/>
                </a:solidFill>
              </a:ln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2" name="กลุ่ม 141"/>
          <p:cNvGrpSpPr/>
          <p:nvPr/>
        </p:nvGrpSpPr>
        <p:grpSpPr>
          <a:xfrm>
            <a:off x="9056910" y="3014096"/>
            <a:ext cx="2950028" cy="3728618"/>
            <a:chOff x="4766693" y="6343053"/>
            <a:chExt cx="2680765" cy="2131684"/>
          </a:xfrm>
        </p:grpSpPr>
        <p:sp>
          <p:nvSpPr>
            <p:cNvPr id="143" name="TextBox 21"/>
            <p:cNvSpPr txBox="1"/>
            <p:nvPr/>
          </p:nvSpPr>
          <p:spPr>
            <a:xfrm>
              <a:off x="4826056" y="6725958"/>
              <a:ext cx="2602614" cy="1748779"/>
            </a:xfrm>
            <a:prstGeom prst="roundRect">
              <a:avLst>
                <a:gd name="adj" fmla="val 434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663300"/>
              </a:solidFill>
              <a:prstDash val="dash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ลดต้นทุนการผลิต 20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 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จากเดิม 5,840  บาท เป็น  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4,672 บาท โดย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ใช้เครื่องจักรกล  ลดลงจากเดิม  700 บาท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ใช้ปุ๋ยสั่งตัด  ลดลงจากเดิม  400 บาท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ใช้สาร</a:t>
              </a:r>
              <a:r>
                <a:rPr lang="th-TH" sz="1200" b="1" dirty="0" err="1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ชีว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ภัณฑ์  ลดลงจากเดิม  68 บาท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เพิ่มผลผลิต 20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 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จากเดิม 700 กก./ไร่ เป็น 840 กก./ไร่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ปรับปรุงบำรุงดินโดยใช้ปุ๋ยพืชสด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ไถกลบตอซัง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ส่งเสริมการปลูกถั่วเหลืองฤดูแล้ง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การเพิ่มมูลค่า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การตัดพันธุ์ปน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ผลิตตามมาตรฐานเมล็ดพันธุ์ข้าว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ผลิตตามมาตรฐาน </a:t>
              </a:r>
              <a:r>
                <a:rPr lang="en-US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GAP</a:t>
              </a:r>
            </a:p>
            <a:p>
              <a:pPr marL="120650">
                <a:lnSpc>
                  <a:spcPct val="75000"/>
                </a:lnSpc>
              </a:pPr>
              <a:r>
                <a:rPr lang="en-US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</a:t>
              </a: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แปรรูปผลิตภัณฑ์ข้าว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การตลาด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จำหน่ายออนไลน์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เครือข่ายแปลงใหญ่ 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ตลาดประชารัฐ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- งานแสดงสินค้าเกษตร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5. การบริหารจัดการ</a:t>
              </a:r>
            </a:p>
            <a:p>
              <a:pPr marL="120650">
                <a:lnSpc>
                  <a:spcPct val="75000"/>
                </a:lnSpc>
              </a:pPr>
              <a:r>
                <a:rPr lang="th-TH" sz="1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ระดมหุ้น/ กำหนดข้อบังคับ/ตั้งคณะกรรมการ</a:t>
              </a:r>
              <a:endPara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4" name="สี่เหลี่ยมผืนผ้ามุมมน 225"/>
            <p:cNvSpPr/>
            <p:nvPr/>
          </p:nvSpPr>
          <p:spPr>
            <a:xfrm>
              <a:off x="4826045" y="6419436"/>
              <a:ext cx="2621413" cy="318524"/>
            </a:xfrm>
            <a:prstGeom prst="roundRect">
              <a:avLst/>
            </a:prstGeom>
            <a:solidFill>
              <a:srgbClr val="00B0F0"/>
            </a:solidFill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รูปห้าเหลี่ยม 4"/>
            <p:cNvSpPr/>
            <p:nvPr/>
          </p:nvSpPr>
          <p:spPr>
            <a:xfrm>
              <a:off x="4766693" y="6343053"/>
              <a:ext cx="2671045" cy="441291"/>
            </a:xfrm>
            <a:prstGeom prst="rect">
              <a:avLst/>
            </a:prstGeom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335" tIns="152400" rIns="28448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เป้าหมายการพัฒนา</a:t>
              </a:r>
              <a:endPara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Challenge </a:t>
              </a:r>
              <a:r>
                <a:rPr lang="th-TH" sz="1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ข้าว </a:t>
              </a:r>
              <a:r>
                <a:rPr lang="th-TH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(แปลงใหญ่ตอ</a:t>
              </a:r>
              <a:r>
                <a:rPr lang="th-TH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นิมิตร</a:t>
              </a:r>
              <a:r>
                <a:rPr lang="th-TH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46" name="กลุ่ม 145"/>
          <p:cNvGrpSpPr/>
          <p:nvPr/>
        </p:nvGrpSpPr>
        <p:grpSpPr>
          <a:xfrm>
            <a:off x="119741" y="2899672"/>
            <a:ext cx="3331029" cy="2804743"/>
            <a:chOff x="3752177" y="4571721"/>
            <a:chExt cx="3386867" cy="2804743"/>
          </a:xfrm>
        </p:grpSpPr>
        <p:grpSp>
          <p:nvGrpSpPr>
            <p:cNvPr id="147" name="กลุ่ม 41"/>
            <p:cNvGrpSpPr/>
            <p:nvPr/>
          </p:nvGrpSpPr>
          <p:grpSpPr>
            <a:xfrm>
              <a:off x="3752177" y="4571721"/>
              <a:ext cx="3386867" cy="2804743"/>
              <a:chOff x="3299659" y="4796892"/>
              <a:chExt cx="3144126" cy="2890357"/>
            </a:xfrm>
          </p:grpSpPr>
          <p:sp>
            <p:nvSpPr>
              <p:cNvPr id="162" name="TextBox 21"/>
              <p:cNvSpPr txBox="1"/>
              <p:nvPr/>
            </p:nvSpPr>
            <p:spPr>
              <a:xfrm>
                <a:off x="3593891" y="4796892"/>
                <a:ext cx="2849894" cy="2890357"/>
              </a:xfrm>
              <a:prstGeom prst="roundRect">
                <a:avLst>
                  <a:gd name="adj" fmla="val 434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92100" indent="-171450">
                  <a:lnSpc>
                    <a:spcPct val="80000"/>
                  </a:lnSpc>
                  <a:buAutoNum type="arabicPeriod"/>
                </a:pP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หลัก  </a:t>
                </a:r>
                <a:r>
                  <a:rPr lang="en-US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ข้าว </a:t>
                </a:r>
              </a:p>
              <a:p>
                <a:pPr marL="292100" indent="-171450" defTabSz="1165225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เกษตรกรต้นแบบ   	นางสาว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สดวก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จำรัส</a:t>
                </a:r>
              </a:p>
              <a:p>
                <a:pPr marL="292100" indent="-171450" defTabSz="338138">
                  <a:lnSpc>
                    <a:spcPct val="80000"/>
                  </a:lnSpc>
                  <a:tabLst>
                    <a:tab pos="1165225" algn="l"/>
                  </a:tabLst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ฐานเรียนรู้	1. การลดต้นทุน</a:t>
                </a:r>
              </a:p>
              <a:p>
                <a:pPr marL="292100" indent="-171450" defTabSz="338138">
                  <a:lnSpc>
                    <a:spcPct val="80000"/>
                  </a:lnSpc>
                  <a:tabLst>
                    <a:tab pos="1165225" algn="l"/>
                  </a:tabLst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2. ปศุสัตว์</a:t>
                </a:r>
              </a:p>
              <a:p>
                <a:pPr marL="292100" indent="-171450" defTabSz="338138">
                  <a:lnSpc>
                    <a:spcPct val="80000"/>
                  </a:lnSpc>
                  <a:tabLst>
                    <a:tab pos="1165225" algn="l"/>
                  </a:tabLst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3. การจัดการดินและปุ๋ย</a:t>
                </a:r>
              </a:p>
              <a:p>
                <a:pPr marL="292100" indent="-171450" defTabSz="338138">
                  <a:lnSpc>
                    <a:spcPct val="80000"/>
                  </a:lnSpc>
                  <a:tabLst>
                    <a:tab pos="1165225" algn="l"/>
                  </a:tabLst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4. การผลิตและขยายสาร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ชีว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ภัณฑ์</a:t>
                </a:r>
              </a:p>
              <a:p>
                <a:pPr marL="292100" indent="-171450" defTabSz="338138">
                  <a:lnSpc>
                    <a:spcPct val="80000"/>
                  </a:lnSpc>
                  <a:tabLst>
                    <a:tab pos="1165225" algn="l"/>
                  </a:tabLst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5. การบริหารจัดการน้ำ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  จำนวน 10 ศูนย์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	1)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เครือข่ายผลิตผักปลอดภัย ต.บ้านกวาง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2)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เครือข่ายผลิตผักปลอดภัย ต.ร่อง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กาศ</a:t>
                </a:r>
                <a:endParaRPr lang="th-TH" sz="1200" b="1" dirty="0" smtClean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3)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เครือข่ายไร่นาสวนผสม ต.ดอนมูล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4)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เครือข่ายแปรรูปผลผลิตทางการเกษตร ต.หัวฝาย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5)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เครือข่ายเศรษฐกิจพอเพียง ต.บ้านเหล่า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6)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เครือข่ายเกษตรทฤษฎีใหม่ ต.บ้าน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กาศ</a:t>
                </a:r>
                <a:endParaRPr lang="th-TH" sz="1200" b="1" dirty="0" smtClean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7)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เครือข่ายไร่นาสวนผสม ต.บ้านปง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8)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เครือข่ายการผลิตสาร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ชีว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ภัณฑ์  ต.สบสาย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9)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เครือข่ายปศุสัตว์  ต.น้ำชำ</a:t>
                </a:r>
              </a:p>
              <a:p>
                <a:pPr marL="292100" indent="-17145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10) </a:t>
                </a:r>
                <a:r>
                  <a:rPr lang="th-TH" sz="1200" b="1" dirty="0" err="1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ศพก.</a:t>
                </a:r>
                <a:r>
                  <a:rPr lang="th-TH" sz="1200" b="1" dirty="0" smtClean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เครือข่ายเกษตรทฤษฎีใหม่ ต.สูงเม่น	</a:t>
                </a:r>
              </a:p>
            </p:txBody>
          </p:sp>
          <p:grpSp>
            <p:nvGrpSpPr>
              <p:cNvPr id="163" name="กลุ่ม 43"/>
              <p:cNvGrpSpPr/>
              <p:nvPr/>
            </p:nvGrpSpPr>
            <p:grpSpPr>
              <a:xfrm rot="16200000">
                <a:off x="2125895" y="5993509"/>
                <a:ext cx="2844761" cy="497234"/>
                <a:chOff x="833990" y="2819169"/>
                <a:chExt cx="3964190" cy="1167412"/>
              </a:xfrm>
              <a:scene3d>
                <a:camera prst="orthographicFront"/>
                <a:lightRig rig="threePt" dir="t">
                  <a:rot lat="0" lon="0" rev="7500000"/>
                </a:lightRig>
              </a:scene3d>
            </p:grpSpPr>
            <p:sp>
              <p:nvSpPr>
                <p:cNvPr id="164" name="สี่เหลี่ยมผืนผ้ามุมมน 44"/>
                <p:cNvSpPr/>
                <p:nvPr/>
              </p:nvSpPr>
              <p:spPr>
                <a:xfrm rot="10800000">
                  <a:off x="833990" y="2887807"/>
                  <a:ext cx="3963267" cy="1098774"/>
                </a:xfrm>
                <a:prstGeom prst="roundRect">
                  <a:avLst/>
                </a:prstGeom>
                <a:solidFill>
                  <a:srgbClr val="FF7619"/>
                </a:solidFill>
                <a:ln w="28575">
                  <a:noFill/>
                  <a:prstDash val="dash"/>
                </a:ln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5" name="รูปห้าเหลี่ยม 4"/>
                <p:cNvSpPr/>
                <p:nvPr/>
              </p:nvSpPr>
              <p:spPr>
                <a:xfrm>
                  <a:off x="1021584" y="2819169"/>
                  <a:ext cx="3776596" cy="1143690"/>
                </a:xfrm>
                <a:prstGeom prst="rect">
                  <a:avLst/>
                </a:prstGeom>
                <a:ln w="28575">
                  <a:noFill/>
                  <a:prstDash val="dash"/>
                </a:ln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4335" tIns="152400" rIns="284480" bIns="152400" numCol="1" spcCol="1270" anchor="ctr" anchorCtr="0">
                  <a:noAutofit/>
                </a:bodyPr>
                <a:lstStyle/>
                <a:p>
                  <a:pPr defTabSz="17780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th-TH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ข้อมูล </a:t>
                  </a:r>
                  <a:r>
                    <a:rPr lang="th-TH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ศ</a:t>
                  </a:r>
                  <a:r>
                    <a:rPr lang="th-TH" sz="32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พก.</a:t>
                  </a:r>
                  <a:endParaRPr lang="th-TH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  <p:cxnSp>
          <p:nvCxnSpPr>
            <p:cNvPr id="148" name="ลูกศรเชื่อมต่อแบบตรง 147"/>
            <p:cNvCxnSpPr/>
            <p:nvPr/>
          </p:nvCxnSpPr>
          <p:spPr>
            <a:xfrm>
              <a:off x="5403669" y="526389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ลูกศรเชื่อมต่อแบบตรง 148"/>
            <p:cNvCxnSpPr/>
            <p:nvPr/>
          </p:nvCxnSpPr>
          <p:spPr>
            <a:xfrm>
              <a:off x="5403669" y="543534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ลูกศรเชื่อมต่อแบบตรง 149"/>
            <p:cNvCxnSpPr/>
            <p:nvPr/>
          </p:nvCxnSpPr>
          <p:spPr>
            <a:xfrm>
              <a:off x="5405270" y="5600449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ลูกศรเชื่อมต่อแบบตรง 150"/>
            <p:cNvCxnSpPr/>
            <p:nvPr/>
          </p:nvCxnSpPr>
          <p:spPr>
            <a:xfrm>
              <a:off x="5408462" y="577826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ลูกศรเชื่อมต่อแบบตรง 151"/>
            <p:cNvCxnSpPr/>
            <p:nvPr/>
          </p:nvCxnSpPr>
          <p:spPr>
            <a:xfrm>
              <a:off x="6889868" y="526389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ลูกศรเชื่อมต่อแบบตรง 152"/>
            <p:cNvCxnSpPr/>
            <p:nvPr/>
          </p:nvCxnSpPr>
          <p:spPr>
            <a:xfrm>
              <a:off x="6891810" y="5435340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ลูกศรเชื่อมต่อแบบตรง 153"/>
            <p:cNvCxnSpPr/>
            <p:nvPr/>
          </p:nvCxnSpPr>
          <p:spPr>
            <a:xfrm>
              <a:off x="6894681" y="5602038"/>
              <a:ext cx="0" cy="0"/>
            </a:xfrm>
            <a:prstGeom prst="straightConnector1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0" name="Picture 6" descr="à¸à¸¥à¸à¸²à¸£à¸à¹à¸à¸«à¸²à¸£à¸¹à¸à¸ à¸²à¸à¸ªà¸³à¸«à¸£à¸±à¸ à¸à¸£à¸­à¸à¸à¹à¸­à¸à¸§à¸²à¸¡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04114"/>
            <a:ext cx="995956" cy="1153886"/>
          </a:xfrm>
          <a:prstGeom prst="rect">
            <a:avLst/>
          </a:prstGeom>
          <a:noFill/>
        </p:spPr>
      </p:pic>
      <p:graphicFrame>
        <p:nvGraphicFramePr>
          <p:cNvPr id="175" name="ตาราง 174"/>
          <p:cNvGraphicFramePr>
            <a:graphicFrameLocks noGrp="1"/>
          </p:cNvGraphicFramePr>
          <p:nvPr/>
        </p:nvGraphicFramePr>
        <p:xfrm>
          <a:off x="3839019" y="4539342"/>
          <a:ext cx="2910115" cy="21054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10115"/>
              </a:tblGrid>
              <a:tr h="385281">
                <a:tc>
                  <a:txBody>
                    <a:bodyPr/>
                    <a:lstStyle/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แปลงปี 59  จำนวน 1 แปลง</a:t>
                      </a:r>
                    </a:p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แปลงใหญ่ข้าวร่อง</a:t>
                      </a:r>
                      <a:r>
                        <a:rPr lang="th-TH" sz="1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กาศ</a:t>
                      </a: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สมาชิก 171 ราย พื้นที่ 1,340 ไร่</a:t>
                      </a:r>
                    </a:p>
                  </a:txBody>
                  <a:tcPr/>
                </a:tc>
              </a:tr>
              <a:tr h="385281">
                <a:tc>
                  <a:txBody>
                    <a:bodyPr/>
                    <a:lstStyle/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แปลงปี 60  จำนวน 1 แปลง</a:t>
                      </a:r>
                    </a:p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นาแปลงใหญ่หัวฝาย  สมาชิก 42 ราย พื้นที่ 375 ไร่</a:t>
                      </a:r>
                    </a:p>
                  </a:txBody>
                  <a:tcPr/>
                </a:tc>
              </a:tr>
              <a:tr h="385281">
                <a:tc>
                  <a:txBody>
                    <a:bodyPr/>
                    <a:lstStyle/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แปลงปี 61  จำนวน 1 แปลง</a:t>
                      </a:r>
                    </a:p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นาแปลงใหญ่ตอ</a:t>
                      </a:r>
                      <a:r>
                        <a:rPr lang="th-TH" sz="1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นิมิตร</a:t>
                      </a: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สมาชิก 45 ราย พื้นที่ 483 ไร่</a:t>
                      </a:r>
                    </a:p>
                  </a:txBody>
                  <a:tcPr/>
                </a:tc>
              </a:tr>
              <a:tr h="566608">
                <a:tc>
                  <a:txBody>
                    <a:bodyPr/>
                    <a:lstStyle/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แปลงปี 62  จำนวน 2 แปลง</a:t>
                      </a:r>
                    </a:p>
                    <a:p>
                      <a:pPr marL="120650">
                        <a:lnSpc>
                          <a:spcPct val="75000"/>
                        </a:lnSpc>
                      </a:pPr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นาแปลงใหญ่สบสาย  สมาชิก 50 ราย พื้นที่ 409.5 ไร่</a:t>
                      </a:r>
                    </a:p>
                    <a:p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  แปลงใหญ่ถั่วเหลืองหัวฝาย  สมาชิก 45 ราย พื้นที่ 430 ไร่</a:t>
                      </a:r>
                      <a:endParaRPr lang="th-TH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82985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แปลงใหญ่เตรียมจัดตั้ง ปี 2563 จำนวน 6 แปลง </a:t>
                      </a:r>
                      <a:endParaRPr lang="th-TH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0" name="กลุ่ม 169"/>
          <p:cNvGrpSpPr/>
          <p:nvPr/>
        </p:nvGrpSpPr>
        <p:grpSpPr>
          <a:xfrm>
            <a:off x="3417755" y="4517572"/>
            <a:ext cx="605885" cy="2351314"/>
            <a:chOff x="4666022" y="6701091"/>
            <a:chExt cx="524738" cy="1840074"/>
          </a:xfrm>
        </p:grpSpPr>
        <p:sp>
          <p:nvSpPr>
            <p:cNvPr id="172" name="สี่เหลี่ยมผืนผ้ามุมมน 225"/>
            <p:cNvSpPr/>
            <p:nvPr/>
          </p:nvSpPr>
          <p:spPr>
            <a:xfrm rot="5400000">
              <a:off x="4121829" y="7337255"/>
              <a:ext cx="1664572" cy="432000"/>
            </a:xfrm>
            <a:prstGeom prst="roundRect">
              <a:avLst/>
            </a:prstGeom>
            <a:solidFill>
              <a:srgbClr val="FF33CC"/>
            </a:solidFill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3" name="รูปห้าเหลี่ยม 4"/>
            <p:cNvSpPr/>
            <p:nvPr/>
          </p:nvSpPr>
          <p:spPr>
            <a:xfrm rot="16200000">
              <a:off x="4008354" y="7358759"/>
              <a:ext cx="1840074" cy="524738"/>
            </a:xfrm>
            <a:prstGeom prst="rect">
              <a:avLst/>
            </a:prstGeom>
            <a:ln w="28575">
              <a:noFill/>
              <a:prstDash val="dash"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335" tIns="152400" rIns="28448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</a:pPr>
              <a:r>
                <a:rPr lang="th-TH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ข้อมูลแลงใหญ่</a:t>
              </a:r>
              <a:endPara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6" name="TextBox 21"/>
          <p:cNvSpPr txBox="1"/>
          <p:nvPr/>
        </p:nvSpPr>
        <p:spPr>
          <a:xfrm flipH="1">
            <a:off x="9774576" y="205039"/>
            <a:ext cx="2243248" cy="590931"/>
          </a:xfrm>
          <a:prstGeom prst="homePlate">
            <a:avLst>
              <a:gd name="adj" fmla="val 41849"/>
            </a:avLst>
          </a:prstGeom>
          <a:solidFill>
            <a:srgbClr val="FFCC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Zoning by 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Agri</a:t>
            </a:r>
            <a:r>
              <a:rPr lang="en-US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-Map</a:t>
            </a:r>
            <a:endParaRPr lang="th-TH" sz="12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2700">
              <a:lnSpc>
                <a:spcPct val="90000"/>
              </a:lnSpc>
            </a:pP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เกษตรทฤษฎีใหม่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110  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12700">
              <a:lnSpc>
                <a:spcPct val="90000"/>
              </a:lnSpc>
            </a:pP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แปลงใหญ่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335 ราย 3,037.5 ไร่</a:t>
            </a:r>
            <a:endParaRPr lang="th-TH" sz="12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7" name="TextBox 21"/>
          <p:cNvSpPr txBox="1"/>
          <p:nvPr/>
        </p:nvSpPr>
        <p:spPr>
          <a:xfrm flipH="1">
            <a:off x="9764475" y="923264"/>
            <a:ext cx="2188032" cy="276999"/>
          </a:xfrm>
          <a:prstGeom prst="homePlate">
            <a:avLst>
              <a:gd name="adj" fmla="val 42881"/>
            </a:avLst>
          </a:prstGeom>
          <a:solidFill>
            <a:srgbClr val="FF99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ข้าว </a:t>
            </a:r>
            <a:r>
              <a:rPr lang="en-US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GAP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พืชผัก</a:t>
            </a:r>
            <a:r>
              <a:rPr lang="en-US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GAP             </a:t>
            </a:r>
            <a:endParaRPr lang="th-TH" sz="12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8" name="TextBox 21"/>
          <p:cNvSpPr txBox="1"/>
          <p:nvPr/>
        </p:nvSpPr>
        <p:spPr>
          <a:xfrm flipH="1">
            <a:off x="9220198" y="1279989"/>
            <a:ext cx="2808512" cy="1754326"/>
          </a:xfrm>
          <a:prstGeom prst="homePlate">
            <a:avLst>
              <a:gd name="adj" fmla="val 3955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โครงการสานพลังประชารัฐปลูกข้าวโพดฯ</a:t>
            </a: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โครงการขับเคลื่อนการดำเนินงานวิสาหกิจชุมชน</a:t>
            </a: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โครงการพัฒนาองค์กรเกษตรกร</a:t>
            </a:r>
          </a:p>
          <a:p>
            <a:pPr marL="57150">
              <a:buFontTx/>
              <a:buChar char="-"/>
            </a:pP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โครงการพัฒนาเกษตรกรปราดเปรื่อง</a:t>
            </a:r>
          </a:p>
          <a:p>
            <a:pPr marL="57150">
              <a:buFontTx/>
              <a:buChar char="-"/>
            </a:pPr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โครงการเพิ่มประสิทธิภาพการผลิตพืชตระกูลถั่ว</a:t>
            </a: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โครงการส่งเสริมการเกษตรแปลงใหญ่</a:t>
            </a: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 </a:t>
            </a:r>
            <a:r>
              <a:rPr lang="th-TH" sz="1200" b="1" dirty="0" err="1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ศพก.</a:t>
            </a:r>
            <a:endParaRPr lang="th-TH" sz="12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โครงการส่งเสริมการหยุดเผาในพื้นที่เกษตร</a:t>
            </a:r>
          </a:p>
          <a:p>
            <a:pPr marL="57150"/>
            <a:r>
              <a:rPr lang="th-TH" sz="1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โครงการปรับปรุงทะเบียนเกษตรกร</a:t>
            </a:r>
          </a:p>
        </p:txBody>
      </p:sp>
      <p:grpSp>
        <p:nvGrpSpPr>
          <p:cNvPr id="180" name="กลุ่ม 179"/>
          <p:cNvGrpSpPr/>
          <p:nvPr/>
        </p:nvGrpSpPr>
        <p:grpSpPr>
          <a:xfrm>
            <a:off x="8300068" y="918790"/>
            <a:ext cx="1666081" cy="296020"/>
            <a:chOff x="669042" y="657344"/>
            <a:chExt cx="1666081" cy="296020"/>
          </a:xfrm>
        </p:grpSpPr>
        <p:sp>
          <p:nvSpPr>
            <p:cNvPr id="181" name="รูปห้าเหลี่ยม 180"/>
            <p:cNvSpPr/>
            <p:nvPr/>
          </p:nvSpPr>
          <p:spPr>
            <a:xfrm rot="10800000">
              <a:off x="669042" y="657344"/>
              <a:ext cx="1666081" cy="296020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2" name="รูปห้าเหลี่ยม 4"/>
            <p:cNvSpPr/>
            <p:nvPr/>
          </p:nvSpPr>
          <p:spPr>
            <a:xfrm rot="21600000">
              <a:off x="743048" y="657344"/>
              <a:ext cx="1592075" cy="296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37" tIns="53340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โครงการตามยุทธศาสตร์</a:t>
              </a:r>
              <a:endParaRPr lang="th-TH" sz="16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3" name="กลุ่ม 182"/>
          <p:cNvGrpSpPr/>
          <p:nvPr/>
        </p:nvGrpSpPr>
        <p:grpSpPr>
          <a:xfrm>
            <a:off x="8158559" y="1874634"/>
            <a:ext cx="1742283" cy="452618"/>
            <a:chOff x="715249" y="987836"/>
            <a:chExt cx="1742283" cy="452618"/>
          </a:xfrm>
        </p:grpSpPr>
        <p:sp>
          <p:nvSpPr>
            <p:cNvPr id="184" name="รูปห้าเหลี่ยม 183"/>
            <p:cNvSpPr/>
            <p:nvPr/>
          </p:nvSpPr>
          <p:spPr>
            <a:xfrm rot="10800000">
              <a:off x="715249" y="987836"/>
              <a:ext cx="1666081" cy="452618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3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5" name="รูปห้าเหลี่ยม 4"/>
            <p:cNvSpPr/>
            <p:nvPr/>
          </p:nvSpPr>
          <p:spPr>
            <a:xfrm>
              <a:off x="904606" y="987836"/>
              <a:ext cx="1552926" cy="45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592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โครงการตาม คง.2</a:t>
              </a:r>
              <a:endParaRPr lang="th-TH" sz="16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6" name="กลุ่ม 185"/>
          <p:cNvGrpSpPr/>
          <p:nvPr/>
        </p:nvGrpSpPr>
        <p:grpSpPr>
          <a:xfrm>
            <a:off x="8300071" y="352733"/>
            <a:ext cx="1666081" cy="339564"/>
            <a:chOff x="669042" y="657344"/>
            <a:chExt cx="1666081" cy="339564"/>
          </a:xfrm>
        </p:grpSpPr>
        <p:sp>
          <p:nvSpPr>
            <p:cNvPr id="187" name="รูปห้าเหลี่ยม 186"/>
            <p:cNvSpPr/>
            <p:nvPr/>
          </p:nvSpPr>
          <p:spPr>
            <a:xfrm rot="10800000">
              <a:off x="669042" y="657344"/>
              <a:ext cx="1666081" cy="296020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3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8" name="รูปห้าเหลี่ยม 4"/>
            <p:cNvSpPr/>
            <p:nvPr/>
          </p:nvSpPr>
          <p:spPr>
            <a:xfrm>
              <a:off x="743048" y="700888"/>
              <a:ext cx="1592075" cy="296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37" tIns="53340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โครงการตามนโยบาย</a:t>
              </a:r>
              <a:endParaRPr lang="th-TH" sz="16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9" name="สี่เหลี่ยมมุมมน 188"/>
          <p:cNvSpPr/>
          <p:nvPr/>
        </p:nvSpPr>
        <p:spPr>
          <a:xfrm>
            <a:off x="8120739" y="119747"/>
            <a:ext cx="3907967" cy="2928254"/>
          </a:xfrm>
          <a:prstGeom prst="roundRect">
            <a:avLst>
              <a:gd name="adj" fmla="val 6463"/>
            </a:avLst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0" name="ลูกศรขวา 189"/>
          <p:cNvSpPr/>
          <p:nvPr/>
        </p:nvSpPr>
        <p:spPr>
          <a:xfrm rot="16200000">
            <a:off x="6379027" y="2634345"/>
            <a:ext cx="304800" cy="30479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1" name="ลูกศรขวา 190"/>
          <p:cNvSpPr/>
          <p:nvPr/>
        </p:nvSpPr>
        <p:spPr>
          <a:xfrm rot="13790514">
            <a:off x="4884783" y="2663148"/>
            <a:ext cx="548335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3" name="ลูกศรขวา 192"/>
          <p:cNvSpPr/>
          <p:nvPr/>
        </p:nvSpPr>
        <p:spPr>
          <a:xfrm rot="7065363">
            <a:off x="5073407" y="4157845"/>
            <a:ext cx="481362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2" name="ลูกศรขวา 191"/>
          <p:cNvSpPr/>
          <p:nvPr/>
        </p:nvSpPr>
        <p:spPr>
          <a:xfrm rot="19076558">
            <a:off x="7510355" y="2655979"/>
            <a:ext cx="661101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5" name="ลูกศรขวา 194"/>
          <p:cNvSpPr/>
          <p:nvPr/>
        </p:nvSpPr>
        <p:spPr>
          <a:xfrm rot="10800000">
            <a:off x="3461655" y="3526971"/>
            <a:ext cx="1817915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6" name="ลูกศรขวา 195"/>
          <p:cNvSpPr/>
          <p:nvPr/>
        </p:nvSpPr>
        <p:spPr>
          <a:xfrm rot="3833187">
            <a:off x="7427395" y="4150319"/>
            <a:ext cx="492507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8" name="กลุ่ม 197"/>
          <p:cNvGrpSpPr/>
          <p:nvPr/>
        </p:nvGrpSpPr>
        <p:grpSpPr>
          <a:xfrm rot="20619229">
            <a:off x="7397508" y="87088"/>
            <a:ext cx="1792298" cy="984486"/>
            <a:chOff x="6396024" y="2738170"/>
            <a:chExt cx="1792298" cy="793574"/>
          </a:xfrm>
        </p:grpSpPr>
        <p:pic>
          <p:nvPicPr>
            <p:cNvPr id="199" name="รูปภาพ 19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26" b="-123"/>
            <a:stretch/>
          </p:blipFill>
          <p:spPr>
            <a:xfrm rot="21396748">
              <a:off x="6618524" y="2738170"/>
              <a:ext cx="1369165" cy="505928"/>
            </a:xfrm>
            <a:prstGeom prst="rect">
              <a:avLst/>
            </a:prstGeom>
          </p:spPr>
        </p:pic>
        <p:sp>
          <p:nvSpPr>
            <p:cNvPr id="200" name="สี่เหลี่ยมผืนผ้า 199"/>
            <p:cNvSpPr/>
            <p:nvPr/>
          </p:nvSpPr>
          <p:spPr>
            <a:xfrm rot="21420000">
              <a:off x="6396024" y="2941898"/>
              <a:ext cx="1792298" cy="5898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  <a:cs typeface="TH SarabunPSK" panose="020B0500040200020003" pitchFamily="34" charset="-34"/>
                </a:rPr>
                <a:t>โครงการ</a:t>
              </a:r>
              <a:endPara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ลูกศรขวา 81"/>
          <p:cNvSpPr/>
          <p:nvPr/>
        </p:nvSpPr>
        <p:spPr>
          <a:xfrm>
            <a:off x="7663540" y="3537852"/>
            <a:ext cx="1480459" cy="35922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TextBox 21"/>
          <p:cNvSpPr txBox="1"/>
          <p:nvPr/>
        </p:nvSpPr>
        <p:spPr>
          <a:xfrm>
            <a:off x="632119" y="1448253"/>
            <a:ext cx="4320881" cy="703343"/>
          </a:xfrm>
          <a:prstGeom prst="roundRect">
            <a:avLst>
              <a:gd name="adj" fmla="val 434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92100" indent="-171450">
              <a:lnSpc>
                <a:spcPct val="80000"/>
              </a:lnSpc>
              <a:buAutoNum type="arabicPeriod"/>
            </a:pPr>
            <a:r>
              <a:rPr lang="th-TH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กิจกรรมการประกวด ต้องปี 1 กิจกรรมที่ ชนะเลิศระดับเขต</a:t>
            </a:r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92100" indent="-171450">
              <a:lnSpc>
                <a:spcPct val="80000"/>
              </a:lnSpc>
              <a:buAutoNum type="arabicPeriod"/>
            </a:pPr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20650">
              <a:lnSpc>
                <a:spcPct val="80000"/>
              </a:lnSpc>
            </a:pPr>
            <a:endParaRPr lang="th-TH" sz="1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TextBox 21"/>
          <p:cNvSpPr txBox="1"/>
          <p:nvPr/>
        </p:nvSpPr>
        <p:spPr>
          <a:xfrm>
            <a:off x="656100" y="2033855"/>
            <a:ext cx="4320881" cy="703343"/>
          </a:xfrm>
          <a:prstGeom prst="roundRect">
            <a:avLst>
              <a:gd name="adj" fmla="val 4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92100" indent="-171450">
              <a:lnSpc>
                <a:spcPct val="80000"/>
              </a:lnSpc>
              <a:buFontTx/>
              <a:buAutoNum type="arabicPeriod"/>
            </a:pPr>
            <a:r>
              <a:rPr lang="th-TH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การขับเคลื่อน </a:t>
            </a:r>
            <a:r>
              <a:rPr lang="th-TH" sz="16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 จัดตั้ง </a:t>
            </a:r>
            <a:r>
              <a:rPr lang="th-TH" sz="16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.เครือข่าย ให้ได้ร้อยละ 70 ของตำบลในจังหวัด</a:t>
            </a:r>
            <a:r>
              <a:rPr lang="en-US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การขับเคลื่อนแปลงใหญ่</a:t>
            </a:r>
          </a:p>
          <a:p>
            <a:pPr marL="120650">
              <a:lnSpc>
                <a:spcPct val="80000"/>
              </a:lnSpc>
            </a:pPr>
            <a:endParaRPr lang="th-TH" sz="1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7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106613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2"/>
                </a:solidFill>
                <a:latin typeface="TH SarabunIT๙" pitchFamily="34" charset="-34"/>
                <a:cs typeface="TH SarabunIT๙" pitchFamily="34" charset="-34"/>
              </a:rPr>
              <a:t>1. แผนยุทธศาสตร์การขับเคลื่อนนโยบายภาครัฐด้วยระบบส่งเสริมการเกษตร จังหวัดแพร่ ปี 2562-2564</a:t>
            </a:r>
            <a:endParaRPr lang="th-TH" b="1" dirty="0">
              <a:solidFill>
                <a:schemeClr val="tx2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C:\Users\User\Desktop\งานChalleng  จ.แพร่  ส่งวันที่3 ธ.ค.61\3 ธ.ค.61\ข้อ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6" y="1497012"/>
            <a:ext cx="10110937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35361" y="260649"/>
            <a:ext cx="669191" cy="57190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41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0"/>
          <p:cNvSpPr/>
          <p:nvPr/>
        </p:nvSpPr>
        <p:spPr>
          <a:xfrm>
            <a:off x="98720" y="3599906"/>
            <a:ext cx="2322517" cy="230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28600" indent="-228600">
              <a:buFontTx/>
              <a:buAutoNum type="arabicPeriod"/>
              <a:defRPr/>
            </a:pPr>
            <a:endParaRPr lang="th-TH" sz="1200" spc="-3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1.      แปลงนโยบายฯสู่การปฏิบัติในพื้นที่</a:t>
            </a:r>
          </a:p>
          <a:p>
            <a:pPr marL="228600" indent="-228600">
              <a:buFontTx/>
              <a:buAutoNum type="arabicPeriod" startAt="2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สร้างความเข้าใจแก่เจ้าหน้าที่ระดับ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จังหวัด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PW/PM/WM 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สร้างความเข้าใจแก่เจ้าหน้าที่ระดับอำเภอ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DW/DM/WM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สร้างความเข้าใจแก่คณะกรรมการ ,เกษตรกรใน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/แปลงใหญ่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สำนักงานเกษตรอำเภอจัดทำแผน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การระดับอำเภอ/ตำบล และแปลงยุทธศาสตร์ของจังหวัดสู่การปฏิบัติในระดับพื้นที่</a:t>
            </a:r>
          </a:p>
          <a:p>
            <a:pPr marL="228600" indent="-228600">
              <a:buFontTx/>
              <a:buAutoNum type="arabicPeriod" startAt="3"/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11519" y="1575680"/>
            <a:ext cx="2589120" cy="2282863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th-TH" sz="12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.มีชีวิต มีกิจกรรมต่อเนื่อง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ร้อยละ 100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เกษตรกรแปลงใหญ่ มีรายได้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แน่นอนมั่งคง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กระบวนการผลิตของเกษตรกร 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ภายใต้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พัฒนาสู่ พัฒนา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Smart Production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ร้อยละ </a:t>
            </a:r>
            <a:r>
              <a:rPr lang="th-TH" altLang="th-TH" sz="12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50  </a:t>
            </a:r>
            <a:endParaRPr lang="th-TH" alt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(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High Quality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,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Safety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and 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Competitive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altLang="th-TH" sz="12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47861" y="1567926"/>
            <a:ext cx="2304257" cy="2178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algn="thaiDist"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 algn="thaiDist">
              <a:buFontTx/>
              <a:buAutoNum type="arabicPeriod"/>
              <a:defRPr/>
            </a:pP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8 ศูนย์ </a:t>
            </a:r>
          </a:p>
          <a:p>
            <a:pPr algn="thaiDist"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-  มีเทคโนโลยีเหมาะสมกับพื้นที่    </a:t>
            </a:r>
          </a:p>
          <a:p>
            <a:pPr algn="thaiDist"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-  มีนวัตกรรมของตนเอง</a:t>
            </a:r>
          </a:p>
          <a:p>
            <a:pPr algn="thaiDist"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- 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en-US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KM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ของชนิดพืชใน</a:t>
            </a:r>
            <a:r>
              <a:rPr lang="th-TH" sz="1200" spc="-3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.ของตนเอง</a:t>
            </a:r>
          </a:p>
          <a:p>
            <a:pPr algn="thaiDist"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2.    แปลงใหญ่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 - 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farmer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ร้อยละ 70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  -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group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6 กลุ่ม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  - </a:t>
            </a:r>
            <a:r>
              <a:rPr lang="en-US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product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ร้อยละ10 /แปลง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ผลผลิตแปลงใหญ่มีตลาดรองรับและ  สร้างเครือข่ายการตลาด 5 ชนิด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(ข้าว ข้าวโพดเลี้ยงสัตว์ ผึ้ง พืชผัก โคเนื้อ)</a:t>
            </a:r>
          </a:p>
          <a:p>
            <a:pPr algn="thaiDist"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30428" y="1575679"/>
            <a:ext cx="2417433" cy="202422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 err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8 ศูนย์ บริหารจัดการโดย 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คณะกรรมการ/คณะทำงาน อย่างมี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ระบบและเป็นปัจจุบัน</a:t>
            </a:r>
          </a:p>
          <a:p>
            <a:pPr marL="228600" indent="-228600">
              <a:buFontTx/>
              <a:buAutoNum type="arabicPeriod" startAt="2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แปลงใหญ่ 50 แปลง ขับเคลื่อนด้วย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เทคโนโลยี นวัตกรรม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KM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เพื่อลดต้นทุน  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เพิ่มผลผลิตพัฒนาคุณภาพและมาตรฐาน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สินค้า เป็น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GAP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เชื่อมโยงเกษตรกรนอกแปลงใหญ่พัฒนา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ศักยภาพ การผลิตเหมาะสมกับฟาร์ม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7911" y="1567926"/>
            <a:ext cx="2339685" cy="2031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จังหวัดแพร่ รับทราบและเข้าใจทิศทางการดำเนินงานส่งเสริมการเกษตรปี2562 ของภาคเหนือ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สำนักงานเกษตรอำเภอ รับทราบและเข้าใจทิศทางการดำเนินงานในระดับอำเภอ / พื้นที่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จังหวัดและอำเภอวางแผนและขับเคลื่อนงานส่งเสริมการเกษตร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ในพื้นที่</a:t>
            </a: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107912" y="1939645"/>
            <a:ext cx="11982489" cy="4406129"/>
            <a:chOff x="384295" y="1859791"/>
            <a:chExt cx="8553501" cy="4464810"/>
          </a:xfrm>
          <a:solidFill>
            <a:schemeClr val="tx1"/>
          </a:solidFill>
        </p:grpSpPr>
        <p:sp>
          <p:nvSpPr>
            <p:cNvPr id="4" name="Right Arrow 5"/>
            <p:cNvSpPr/>
            <p:nvPr/>
          </p:nvSpPr>
          <p:spPr>
            <a:xfrm>
              <a:off x="443250" y="6278732"/>
              <a:ext cx="8494546" cy="45869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33">
                <a:solidFill>
                  <a:prstClr val="white"/>
                </a:solidFill>
              </a:endParaRPr>
            </a:p>
          </p:txBody>
        </p:sp>
        <p:sp>
          <p:nvSpPr>
            <p:cNvPr id="5" name="Down Arrow 29"/>
            <p:cNvSpPr/>
            <p:nvPr/>
          </p:nvSpPr>
          <p:spPr>
            <a:xfrm flipV="1">
              <a:off x="384295" y="1859791"/>
              <a:ext cx="43514" cy="4452207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33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3200" y="6443914"/>
            <a:ext cx="554960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333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2562</a:t>
            </a:r>
            <a:endParaRPr lang="en-US" sz="1333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3" name="สี่เหลี่ยมผืนผ้า 60"/>
          <p:cNvSpPr>
            <a:spLocks noChangeArrowheads="1"/>
          </p:cNvSpPr>
          <p:nvPr/>
        </p:nvSpPr>
        <p:spPr bwMode="auto">
          <a:xfrm>
            <a:off x="167761" y="644595"/>
            <a:ext cx="11922639" cy="92333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463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เป้าหมาย ปี 2562    </a:t>
            </a:r>
            <a:r>
              <a:rPr lang="th-TH" altLang="th-TH" sz="1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altLang="th-TH" sz="1800" b="1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altLang="th-TH" sz="1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.มีกิจกรรมต่อเนื่อง ร้อยละ 75</a:t>
            </a:r>
            <a:endParaRPr lang="en-US" altLang="th-TH" sz="18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indent="17463"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                  2.</a:t>
            </a:r>
            <a:r>
              <a:rPr lang="th-TH" altLang="th-TH" sz="1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เกษตรกร</a:t>
            </a: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แปลงใหญ่/นอกแปลงใหญ่ มีรายได้แน่นอนและมั่นคง 180,000  บาท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                           3. กระบวนการผลิตเกษตรกรแปลงใหญ่/นอกแปลงใหญ่ พัฒนาสู่</a:t>
            </a:r>
            <a:r>
              <a:rPr lang="en-US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Smart Production</a:t>
            </a: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ร้อยละ</a:t>
            </a:r>
            <a:r>
              <a:rPr lang="th-TH" altLang="th-TH" sz="1800" b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20  </a:t>
            </a: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High Quality</a:t>
            </a: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, </a:t>
            </a:r>
            <a:r>
              <a:rPr lang="en-US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Safety and  Competitive</a:t>
            </a:r>
            <a:r>
              <a:rPr lang="th-TH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altLang="th-TH" sz="1800" b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sp>
        <p:nvSpPr>
          <p:cNvPr id="7" name="สี่เหลี่ยมผืนผ้า 83"/>
          <p:cNvSpPr>
            <a:spLocks noChangeArrowheads="1"/>
          </p:cNvSpPr>
          <p:nvPr/>
        </p:nvSpPr>
        <p:spPr bwMode="auto">
          <a:xfrm>
            <a:off x="168869" y="32556"/>
            <a:ext cx="11921529" cy="61555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เป้าหมายการขับเคลื่อนงานส่งเสริมการเกษตรระยะ 3 ปี (พ.ศ.2562 - 2564)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เกษตรกรภายใต้การขับเคลื่อน</a:t>
            </a:r>
            <a:r>
              <a:rPr lang="th-TH" altLang="th-TH" sz="2000" b="1" dirty="0" err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altLang="th-TH" sz="2000" b="1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./แปลงใหญ่ ใน  8  อำเภอ จังหวัดแพร่ มีอาชีพมั่นคงและยั่งยืน</a:t>
            </a:r>
            <a:endParaRPr lang="en-US" altLang="th-TH" sz="2000" b="1" dirty="0" smtClean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926" y="5932228"/>
            <a:ext cx="2270501" cy="26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1(ต.ค. – ธ.ค.)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28661" y="6443914"/>
            <a:ext cx="554960" cy="2974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333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2564</a:t>
            </a:r>
            <a:endParaRPr lang="en-US" sz="1333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47596" y="5932228"/>
            <a:ext cx="2400264" cy="26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2(ม.ค.-มี.ค)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47859" y="5932228"/>
            <a:ext cx="2304259" cy="26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3(เม.ย. – มิ.ย.)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52118" y="1575680"/>
            <a:ext cx="2400265" cy="43325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8 ศูนย์ ขับเคลื่อนด้วยระบบข้อมูล/แผนพัฒนา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การเกษตรเชิงกลยุทธ์/ /เทคโนโลยี </a:t>
            </a:r>
            <a:r>
              <a:rPr lang="en-US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KM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และนวัตกรรมพร้อมนำไปปฏิบัติในพื้นที่แปลงใหญ่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2.     กระบวนการผลิตแปลงใหญ่ พัฒนา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สู่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Smart Production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High Quality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,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Safety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and Competitive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เข้าสู่</a:t>
            </a:r>
          </a:p>
          <a:p>
            <a:pPr>
              <a:defRPr/>
            </a:pP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ระบบตลาด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alt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เกษตรกรเป้าหมายมีรายได้แน่นอนและ  </a:t>
            </a:r>
          </a:p>
          <a:p>
            <a:pPr>
              <a:defRPr/>
            </a:pPr>
            <a:r>
              <a:rPr lang="th-TH" alt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มั่นคง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ไม่น้อยกว่า*180,000 บาท/ </a:t>
            </a:r>
          </a:p>
          <a:p>
            <a:pPr>
              <a:defRPr/>
            </a:pP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ครัวเรือน /ปี</a:t>
            </a:r>
          </a:p>
          <a:p>
            <a:pPr>
              <a:defRPr/>
            </a:pP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4. จังหวัดแพร่ เกิดการพัฒนา 10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นโยบายเกษตรจังหวัดแพร่ ดังนี้</a:t>
            </a: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1)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Office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9 แห่ง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2)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Officer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57 ราย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3)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Product : Challenge</a:t>
            </a: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4)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Group 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6 กลุ่ม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5)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Farmer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จำนวน2,155 ราย(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70%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ของ  7,185 ราย)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6)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Data 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 8 หน่วยงาน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7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Technology </a:t>
            </a: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3 ชนิดพืช</a:t>
            </a:r>
            <a:endParaRPr lang="en-US" sz="1200" spc="-3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8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Smart Strategy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8 แห่ง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9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Smart Coordinator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จำนวน 50 ราย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10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Smart Marketing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จำนวน 6 ชนิดพืช</a:t>
            </a: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en-US" alt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52117" y="5932228"/>
            <a:ext cx="2400267" cy="266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4(ก.ค. – ก.ย.)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14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9" name="สี่เหลี่ยมผืนผ้า 83"/>
          <p:cNvSpPr>
            <a:spLocks noChangeArrowheads="1"/>
          </p:cNvSpPr>
          <p:nvPr/>
        </p:nvSpPr>
        <p:spPr bwMode="auto">
          <a:xfrm>
            <a:off x="775296" y="6289576"/>
            <a:ext cx="9459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ระบบส่งเสริมการเกษตร ( </a:t>
            </a:r>
            <a:r>
              <a:rPr lang="en-US" alt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T&amp;V</a:t>
            </a:r>
            <a:r>
              <a:rPr lang="th-TH" alt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altLang="th-TH" sz="20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43146" y="6564552"/>
            <a:ext cx="9876329" cy="10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34344" y="1694674"/>
            <a:ext cx="775296" cy="19371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Growth</a:t>
            </a:r>
            <a:endParaRPr lang="th-TH" sz="1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1094112" y="6055381"/>
            <a:ext cx="765064" cy="22802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Time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43"/>
          <p:cNvSpPr/>
          <p:nvPr/>
        </p:nvSpPr>
        <p:spPr>
          <a:xfrm>
            <a:off x="9568177" y="3814964"/>
            <a:ext cx="2532463" cy="2240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.มีชีวิต มีกิจกรรมต่อเนื่อง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ร้อยละ </a:t>
            </a:r>
            <a:r>
              <a:rPr lang="th-TH" sz="12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90</a:t>
            </a: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เกษตรกรแปลงใหญ่ มีรายได้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แน่นอนมั่งคง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กระบวนการผลิตของเกษตรกร 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ภายใต้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 พัฒนาสู่ พัฒนา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Smart Production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ร้อยละ </a:t>
            </a:r>
            <a:r>
              <a:rPr lang="th-TH" altLang="th-TH" sz="12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30  </a:t>
            </a:r>
            <a:endParaRPr lang="th-TH" alt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(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High Quality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,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Safety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and  </a:t>
            </a:r>
          </a:p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 Competitive</a:t>
            </a:r>
            <a:r>
              <a:rPr lang="th-TH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alt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altLang="th-TH" sz="12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909380" y="1707204"/>
            <a:ext cx="2016224" cy="2446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 ปี 2564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9883980" y="3852767"/>
            <a:ext cx="2016224" cy="2563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 ปี 2563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40954" y="1745928"/>
            <a:ext cx="1067287" cy="1937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114084" y="1745929"/>
            <a:ext cx="1067287" cy="1937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5539346" y="1745929"/>
            <a:ext cx="1067287" cy="167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7818607" y="1721225"/>
            <a:ext cx="1067287" cy="1671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635902" y="3638831"/>
            <a:ext cx="1277388" cy="216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วิธีดำเนินการ</a:t>
            </a:r>
          </a:p>
        </p:txBody>
      </p:sp>
      <p:sp>
        <p:nvSpPr>
          <p:cNvPr id="53" name="Rectangle 41"/>
          <p:cNvSpPr/>
          <p:nvPr/>
        </p:nvSpPr>
        <p:spPr>
          <a:xfrm>
            <a:off x="2454802" y="3599907"/>
            <a:ext cx="2393057" cy="230828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การแผนการดำเนินงานตาม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ยุทธศาสตร์เชิงกลยุทธ์ (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P-STM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) ของ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หน่วยงานสังกัดกระทรวงฯ สู่ระดับ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อำเภอ/ตำบล</a:t>
            </a:r>
          </a:p>
          <a:p>
            <a:pPr marL="228600" indent="-228600">
              <a:buFontTx/>
              <a:buAutoNum type="arabicPeriod" startAt="2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รวบรวม/แต่งตั้งคณะกรรมบริหาร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ศพก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./ แปลงใหญ่ขับเคลื่อนการ 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ดำเนินงานร่วมกัน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ส่งเสริมเทคโนโลยี นวัตกรรมที่เหมาะสม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กับชนิดพืช และพื้นที่เกิดองค์ความรู้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4.     ถอดองค์ความรู้เพื่อเผยแพร่ พัฒนาต่อ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ยอดเทคโนโลยีที่เหมาะสม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5      ขับเคลื่อนการดำเนินงานโดย </a:t>
            </a:r>
            <a:r>
              <a:rPr lang="en-US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CoO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OT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6" name="Rectangle 42"/>
          <p:cNvSpPr/>
          <p:nvPr/>
        </p:nvSpPr>
        <p:spPr>
          <a:xfrm>
            <a:off x="4847859" y="3746842"/>
            <a:ext cx="2286680" cy="21613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สรุปบทเรียนถอด </a:t>
            </a:r>
            <a:r>
              <a:rPr lang="en-US"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KM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สร้างนวัตกรรม อย่างน้อย 3 ชนิดพืช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(ส้มเขียวหวาน พริก ลำไย)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2.     ทดสอบ /สรุปผลเทคโนโลยีที่ </a:t>
            </a:r>
          </a:p>
          <a:p>
            <a:pPr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เหมาะสมกับพืชและพื้นที่ </a:t>
            </a:r>
          </a:p>
          <a:p>
            <a:pPr marL="228600" indent="-228600">
              <a:buFontTx/>
              <a:buAutoNum type="arabicPeriod" startAt="3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สร้างตลาดออนไลน์ 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MOU/Modern 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  trade 3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แห่ง</a:t>
            </a:r>
          </a:p>
          <a:p>
            <a:pPr marL="228600" indent="-228600">
              <a:buFontTx/>
              <a:buAutoNum type="arabicPeriod" startAt="4"/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พัฒนาเกษตรกรสู่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farmer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ร้อยละ 70,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group 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6 กลุ่ม,</a:t>
            </a:r>
            <a:r>
              <a:rPr lang="en-US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smart product</a:t>
            </a: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ร้อยละ10/แปลง</a:t>
            </a:r>
          </a:p>
          <a:p>
            <a:pPr marL="228600" indent="-228600">
              <a:buFontTx/>
              <a:buAutoNum type="arabicPeriod" startAt="4"/>
              <a:defRPr/>
            </a:pPr>
            <a:r>
              <a:rPr lang="th-TH" sz="1200" spc="-3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ประเมิน ติดตาม และคัดเลือกจุดดีเด่น</a:t>
            </a:r>
          </a:p>
          <a:p>
            <a:pPr>
              <a:defRPr/>
            </a:pPr>
            <a:endParaRPr lang="th-TH" sz="1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320255" y="1575679"/>
            <a:ext cx="9424151" cy="4554174"/>
          </a:xfrm>
          <a:prstGeom prst="curved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สี่เหลี่ยมผืนผ้า 62"/>
          <p:cNvSpPr/>
          <p:nvPr/>
        </p:nvSpPr>
        <p:spPr>
          <a:xfrm>
            <a:off x="3024823" y="3598939"/>
            <a:ext cx="1277388" cy="216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วิธีดำเนินการ</a:t>
            </a:r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5434297" y="3764926"/>
            <a:ext cx="1277388" cy="216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วิธีดำเนินการ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226485" y="90786"/>
            <a:ext cx="514468" cy="24954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571744"/>
            <a:ext cx="12192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2285973" y="1200798"/>
            <a:ext cx="7810555" cy="137094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dirty="0" smtClean="0">
                <a:solidFill>
                  <a:schemeClr val="bg1"/>
                </a:solidFill>
              </a:rPr>
              <a:t> 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2" name="Picture 8" descr="http://images.gofreedownload.net/green-home-236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179" y="1375571"/>
            <a:ext cx="2161877" cy="1095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05957" y="1321579"/>
            <a:ext cx="1104467" cy="428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ศพก.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37256" y="127596"/>
            <a:ext cx="6572296" cy="500042"/>
          </a:xfrm>
          <a:prstGeom prst="roundRect">
            <a:avLst/>
          </a:prstGeom>
          <a:solidFill>
            <a:srgbClr val="0000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7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คณะกรรมการการบริหารจัดการ </a:t>
            </a:r>
            <a:r>
              <a:rPr lang="th-TH" sz="2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และ แปลงใหญ่</a:t>
            </a:r>
          </a:p>
          <a:p>
            <a:pPr algn="ctr">
              <a:lnSpc>
                <a:spcPct val="7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จังหวัดแพร่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1911" y="857232"/>
            <a:ext cx="1333509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3763" y="727982"/>
            <a:ext cx="1619261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60000"/>
              </a:lnSpc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ประธาน/</a:t>
            </a:r>
          </a:p>
          <a:p>
            <a:pPr algn="ctr">
              <a:lnSpc>
                <a:spcPct val="60000"/>
              </a:lnSpc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รองประธาน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83151" y="857232"/>
            <a:ext cx="1333509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3" y="785794"/>
            <a:ext cx="1333509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กรรมการและเลขา ฯ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05763" y="785794"/>
            <a:ext cx="1524011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กรรมการและเหรัญญิกฯ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535212" y="785794"/>
            <a:ext cx="1524011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กรรมการและประชาสัมพันธ์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290771"/>
            <a:ext cx="12192000" cy="1588"/>
          </a:xfrm>
          <a:prstGeom prst="line">
            <a:avLst/>
          </a:prstGeom>
          <a:ln w="28575">
            <a:solidFill>
              <a:srgbClr val="3333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3364" y="2764792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ระบบข้อมูล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45030" y="2775425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>
              <a:lnSpc>
                <a:spcPct val="65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กลุ่ม/กองทุน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0499" y="2786058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เทคโนโลยีฯ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8174" y="2804331"/>
            <a:ext cx="1333509" cy="35719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แปลงใหญ่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9652" y="2804331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เครื่องจักรกล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42589" y="2783065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6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บริหาร/วางแผนการผลิต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13882" y="2790705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6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วางแผนระบบตลาด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76772" y="2792044"/>
            <a:ext cx="1333509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ประสานงาน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3058165" y="1643050"/>
            <a:ext cx="285752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5-Point Star 29"/>
          <p:cNvSpPr/>
          <p:nvPr/>
        </p:nvSpPr>
        <p:spPr>
          <a:xfrm>
            <a:off x="3162124" y="2061275"/>
            <a:ext cx="285752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3273031" y="1643050"/>
            <a:ext cx="2476517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เกษตรกรต้นแบบ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2755" y="1643050"/>
            <a:ext cx="285752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หลักสูตรการถ่ายทอด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4992" y="2039779"/>
            <a:ext cx="1524011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ฐานเรียนรู้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7143757" y="2000240"/>
            <a:ext cx="285752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5-Point Star 35"/>
          <p:cNvSpPr/>
          <p:nvPr/>
        </p:nvSpPr>
        <p:spPr>
          <a:xfrm>
            <a:off x="6858005" y="1661323"/>
            <a:ext cx="285752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7281540" y="1978974"/>
            <a:ext cx="1809763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แปลงเรียนรู้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-72789" y="3330266"/>
            <a:ext cx="7143757" cy="3357586"/>
          </a:xfrm>
          <a:prstGeom prst="cloudCallou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0" name="AutoShape 6" descr="ผลการค้นหารูปภาพสำหรับ ภาพข้าวโพด"/>
          <p:cNvSpPr>
            <a:spLocks noChangeAspect="1" noChangeArrowheads="1"/>
          </p:cNvSpPr>
          <p:nvPr/>
        </p:nvSpPr>
        <p:spPr bwMode="auto">
          <a:xfrm>
            <a:off x="131233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2" name="AutoShape 8" descr="ผลการค้นหารูปภาพสำหรับ ภาพข้าวโพด"/>
          <p:cNvSpPr>
            <a:spLocks noChangeAspect="1" noChangeArrowheads="1"/>
          </p:cNvSpPr>
          <p:nvPr/>
        </p:nvSpPr>
        <p:spPr bwMode="auto">
          <a:xfrm>
            <a:off x="131233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4" name="AutoShape 10" descr="ผลการค้นหารูปภาพสำหรับ ภาพข้าวโพด"/>
          <p:cNvSpPr>
            <a:spLocks noChangeAspect="1" noChangeArrowheads="1"/>
          </p:cNvSpPr>
          <p:nvPr/>
        </p:nvSpPr>
        <p:spPr bwMode="auto">
          <a:xfrm>
            <a:off x="131233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8" name="AutoShape 14" descr="ผลการค้นหารูปภาพสำหรับ ภาพข้าวโพด"/>
          <p:cNvSpPr>
            <a:spLocks noChangeAspect="1" noChangeArrowheads="1"/>
          </p:cNvSpPr>
          <p:nvPr/>
        </p:nvSpPr>
        <p:spPr bwMode="auto">
          <a:xfrm>
            <a:off x="131233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2329323" y="4757394"/>
            <a:ext cx="2381267" cy="4771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แปลงใหญ่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2" name="Picture 10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348" y="1500174"/>
            <a:ext cx="1471552" cy="1000132"/>
          </a:xfrm>
          <a:prstGeom prst="rect">
            <a:avLst/>
          </a:prstGeom>
          <a:noFill/>
        </p:spPr>
      </p:pic>
      <p:pic>
        <p:nvPicPr>
          <p:cNvPr id="63" name="Picture 14" descr="https://pixabay.com/static/uploads/photo/2014/04/02/10/37/house-304005__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1" y="1571612"/>
            <a:ext cx="1062829" cy="829376"/>
          </a:xfrm>
          <a:prstGeom prst="rect">
            <a:avLst/>
          </a:prstGeom>
          <a:noFill/>
        </p:spPr>
      </p:pic>
      <p:sp>
        <p:nvSpPr>
          <p:cNvPr id="65" name="Rounded Rectangle 64"/>
          <p:cNvSpPr/>
          <p:nvPr/>
        </p:nvSpPr>
        <p:spPr>
          <a:xfrm>
            <a:off x="10287029" y="1542706"/>
            <a:ext cx="1428760" cy="928694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Rounded Rectangle 65"/>
          <p:cNvSpPr/>
          <p:nvPr/>
        </p:nvSpPr>
        <p:spPr>
          <a:xfrm>
            <a:off x="190460" y="1500174"/>
            <a:ext cx="1238259" cy="1000132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Rectangle 66"/>
          <p:cNvSpPr/>
          <p:nvPr/>
        </p:nvSpPr>
        <p:spPr>
          <a:xfrm>
            <a:off x="28355" y="1135344"/>
            <a:ext cx="1714469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เครือข่าย ฯ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096528" y="1225055"/>
            <a:ext cx="1714512" cy="264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เครือข่าย ฯ</a:t>
            </a: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0" name="Curved Connector 69"/>
          <p:cNvCxnSpPr>
            <a:endCxn id="62" idx="1"/>
          </p:cNvCxnSpPr>
          <p:nvPr/>
        </p:nvCxnSpPr>
        <p:spPr>
          <a:xfrm>
            <a:off x="9334524" y="1785926"/>
            <a:ext cx="923825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endCxn id="66" idx="3"/>
          </p:cNvCxnSpPr>
          <p:nvPr/>
        </p:nvCxnSpPr>
        <p:spPr>
          <a:xfrm rot="10800000">
            <a:off x="1428719" y="2000240"/>
            <a:ext cx="1047757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85539" y="4643446"/>
            <a:ext cx="1809764" cy="4286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GAP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อินทรีย์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809984" y="3500439"/>
            <a:ext cx="2381267" cy="2887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เพิ่มมูลค่าผลผลิต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013013" y="4313552"/>
            <a:ext cx="2190765" cy="3571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ลดต้นทุน 20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285973" y="3786190"/>
            <a:ext cx="2476517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คุณภาพมาตรฐาน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584781" y="4000504"/>
            <a:ext cx="2000264" cy="35719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ตลาดต้องการ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163121" y="4439766"/>
            <a:ext cx="1809761" cy="28874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กลุ่มเข้มแข็ง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3" name="Cloud Callout 92"/>
          <p:cNvSpPr/>
          <p:nvPr/>
        </p:nvSpPr>
        <p:spPr>
          <a:xfrm>
            <a:off x="6360257" y="5865510"/>
            <a:ext cx="2577173" cy="76888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ศจช.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ศดปช.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Cloud Callout 94"/>
          <p:cNvSpPr/>
          <p:nvPr/>
        </p:nvSpPr>
        <p:spPr>
          <a:xfrm>
            <a:off x="9715525" y="5865510"/>
            <a:ext cx="2322411" cy="642942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ปศุสัตว์/ประมง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715526" y="214290"/>
            <a:ext cx="2190765" cy="428628"/>
          </a:xfrm>
          <a:prstGeom prst="roundRect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ที่ปรึกษา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38744" y="2428868"/>
            <a:ext cx="171451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คณะทำงาน</a:t>
            </a:r>
            <a:endParaRPr lang="th-TH" sz="24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66712" y="4000504"/>
            <a:ext cx="2286016" cy="3571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เพิ่มผลผลิต 20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4" name="Picture 8" descr="D:\chu\layout จัด บูท 16 - 17 กค 57\ส้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2" y="5175592"/>
            <a:ext cx="1614917" cy="65697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0" name="Picture 7" descr="D:\chu\layout จัด บูท 16 - 17 กค 57\พริ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87" y="5722234"/>
            <a:ext cx="1575301" cy="78621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Picture 4" descr="C:\Users\User\Desktop\otbxiol028KPL5TMD7A-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1" y="5623789"/>
            <a:ext cx="1532412" cy="76267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User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44" y="5089945"/>
            <a:ext cx="1522336" cy="7141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D:\chu\layout จัด บูท 16 - 17 กค 57\ต้นข้าว-300x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6796" y="5832571"/>
            <a:ext cx="1552648" cy="87336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4" name="Picture 6" descr="C:\Users\User\Desktop\ima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42" y="6070939"/>
            <a:ext cx="1498665" cy="69169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User\Desktop\Dragon-fruit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79" y="4433787"/>
            <a:ext cx="1380599" cy="689313"/>
          </a:xfrm>
          <a:prstGeom prst="ellipse">
            <a:avLst/>
          </a:prstGeom>
          <a:ln w="952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ลูกศรเชื่อมต่อแบบตรง 42"/>
          <p:cNvCxnSpPr>
            <a:endCxn id="83" idx="0"/>
          </p:cNvCxnSpPr>
          <p:nvPr/>
        </p:nvCxnSpPr>
        <p:spPr>
          <a:xfrm>
            <a:off x="3878666" y="5273918"/>
            <a:ext cx="284455" cy="558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4667240" y="5123468"/>
            <a:ext cx="999104" cy="150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50" idx="5"/>
          </p:cNvCxnSpPr>
          <p:nvPr/>
        </p:nvCxnSpPr>
        <p:spPr>
          <a:xfrm>
            <a:off x="4361861" y="5164664"/>
            <a:ext cx="701376" cy="4197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>
            <a:endCxn id="86" idx="2"/>
          </p:cNvCxnSpPr>
          <p:nvPr/>
        </p:nvCxnSpPr>
        <p:spPr>
          <a:xfrm flipV="1">
            <a:off x="4638510" y="4778444"/>
            <a:ext cx="1353169" cy="79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>
          <a:xfrm flipH="1">
            <a:off x="2952729" y="5273918"/>
            <a:ext cx="155668" cy="797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>
            <a:stCxn id="50" idx="2"/>
            <a:endCxn id="74" idx="7"/>
          </p:cNvCxnSpPr>
          <p:nvPr/>
        </p:nvCxnSpPr>
        <p:spPr>
          <a:xfrm flipH="1">
            <a:off x="1445251" y="4995967"/>
            <a:ext cx="884072" cy="275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ลูกศรเชื่อมต่อแบบตรง 86"/>
          <p:cNvCxnSpPr>
            <a:stCxn id="50" idx="3"/>
          </p:cNvCxnSpPr>
          <p:nvPr/>
        </p:nvCxnSpPr>
        <p:spPr>
          <a:xfrm flipH="1">
            <a:off x="1967383" y="5164664"/>
            <a:ext cx="710668" cy="627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ี่เหลี่ยมผืนผ้า 3"/>
          <p:cNvSpPr/>
          <p:nvPr/>
        </p:nvSpPr>
        <p:spPr>
          <a:xfrm>
            <a:off x="7372278" y="4163424"/>
            <a:ext cx="4504775" cy="6943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  <a:buFont typeface="Wingdings" pitchFamily="2" charset="2"/>
              <a:buChar char="v"/>
            </a:pPr>
            <a:r>
              <a:rPr lang="th-TH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ทฤษฎีใหม่/เกษตรผสมผสาน/เศรษฐกิจพอเพียง</a:t>
            </a:r>
          </a:p>
          <a:p>
            <a:pPr>
              <a:lnSpc>
                <a:spcPct val="85000"/>
              </a:lnSpc>
            </a:pPr>
            <a:r>
              <a:rPr lang="th-TH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Subsistence</a:t>
            </a:r>
            <a:r>
              <a:rPr lang="th-TH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Farming </a:t>
            </a:r>
            <a:r>
              <a:rPr lang="th-TH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 ไทยนิยมยั่งยืน</a:t>
            </a:r>
            <a:r>
              <a:rPr lang="en-US"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7831863" y="3377606"/>
            <a:ext cx="3576823" cy="6943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กลุ่มแปรรูปผลผลิตการเกษตร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วิสาหกิจชุมชน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/SF / YSF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7880486" y="4978092"/>
            <a:ext cx="3576823" cy="694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การผลิตพืชผักและไม้ผล (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GAP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,อินทรีย์) (</a:t>
            </a:r>
            <a:r>
              <a:rPr lang="en-US" sz="1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Commercial Farming</a:t>
            </a:r>
            <a:r>
              <a:rPr lang="th-TH" sz="1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80396" y="76201"/>
            <a:ext cx="933489" cy="57190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7355" y="115600"/>
            <a:ext cx="11620581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โครงสร้างคณะกรรมการบริหาร แปลงใหญ่  จังหวัดแพร่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861393" y="544228"/>
            <a:ext cx="10412504" cy="6048903"/>
            <a:chOff x="1289467" y="434131"/>
            <a:chExt cx="6501583" cy="4338074"/>
          </a:xfrm>
        </p:grpSpPr>
        <p:sp>
          <p:nvSpPr>
            <p:cNvPr id="5" name="Oval 4"/>
            <p:cNvSpPr/>
            <p:nvPr/>
          </p:nvSpPr>
          <p:spPr>
            <a:xfrm>
              <a:off x="3378009" y="434131"/>
              <a:ext cx="2265559" cy="84442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ประธานกรรมการ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นางนงลักษณ์ ใจการณ์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00912" y="1571612"/>
              <a:ext cx="1778310" cy="5502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นายจำนง </a:t>
              </a:r>
              <a:r>
                <a:rPr lang="th-TH" sz="2000" b="1" dirty="0" err="1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กาศ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เจริญ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รองประธานกรรมการ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12911" y="3910587"/>
              <a:ext cx="1768234" cy="83717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lnSpc>
                  <a:spcPts val="2000"/>
                </a:lnSpc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นายมนู  ไข่แก้ว</a:t>
              </a:r>
            </a:p>
            <a:p>
              <a:pPr lvl="0" algn="ctr" defTabSz="1066800">
                <a:lnSpc>
                  <a:spcPts val="2000"/>
                </a:lnSpc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กรรมการ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11507" y="1053612"/>
              <a:ext cx="2079543" cy="44989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นายวีระชัย  เข็มวงษ์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เกษตรจังหวัดแพร่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ที่ปรึกษา</a:t>
              </a:r>
              <a:endPara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43568" y="1565406"/>
              <a:ext cx="2147482" cy="46052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นายประภาส  สาน</a:t>
              </a:r>
              <a:r>
                <a:rPr lang="th-TH" sz="1600" b="1" dirty="0" err="1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อูป</a:t>
              </a:r>
              <a:endPara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หัวหน้ากลุ่มส่งเสริมและพัฒนาการผลิต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ที่ปรึกษา</a:t>
              </a:r>
              <a:endPara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80777" y="2418794"/>
              <a:ext cx="2071702" cy="30701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คณะทำงานขับเคลื่อน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Rounded Rectangle 11"/>
            <p:cNvSpPr/>
            <p:nvPr/>
          </p:nvSpPr>
          <p:spPr>
            <a:xfrm>
              <a:off x="3585258" y="4011780"/>
              <a:ext cx="1742816" cy="76042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นายอิทธิชัย เครือ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ออน</a:t>
              </a: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กรรมการ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Rounded Rectangle 11"/>
            <p:cNvSpPr/>
            <p:nvPr/>
          </p:nvSpPr>
          <p:spPr>
            <a:xfrm>
              <a:off x="5952891" y="3013117"/>
              <a:ext cx="1838159" cy="8356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นายวิโรจน์  พอสม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ประชาสัมพันธ์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7" name="Rounded Rectangle 11"/>
            <p:cNvSpPr/>
            <p:nvPr/>
          </p:nvSpPr>
          <p:spPr>
            <a:xfrm>
              <a:off x="3600912" y="3013117"/>
              <a:ext cx="1711508" cy="84592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นายเทียนชัย  เป็นต้น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เหรัญญิก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8" name="Rounded Rectangle 11"/>
            <p:cNvSpPr/>
            <p:nvPr/>
          </p:nvSpPr>
          <p:spPr>
            <a:xfrm>
              <a:off x="1289467" y="3024099"/>
              <a:ext cx="1791678" cy="83564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นายเสน่ห์ วงศ์เมือง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เลขานุการ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7" name="Rounded Rectangle 11"/>
          <p:cNvSpPr/>
          <p:nvPr/>
        </p:nvSpPr>
        <p:spPr>
          <a:xfrm>
            <a:off x="8363476" y="5425789"/>
            <a:ext cx="2876968" cy="11673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ctr" defTabSz="1066800">
              <a:lnSpc>
                <a:spcPts val="2000"/>
              </a:lnSpc>
              <a:spcBef>
                <a:spcPct val="0"/>
              </a:spcBef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นายสมบูรณ์  เครือแดง</a:t>
            </a:r>
          </a:p>
          <a:p>
            <a:pPr lvl="0" algn="ctr" defTabSz="1066800">
              <a:lnSpc>
                <a:spcPts val="2000"/>
              </a:lnSpc>
              <a:spcBef>
                <a:spcPct val="0"/>
              </a:spcBef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5626604" y="3755005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38" name="ลูกศรลง 37"/>
          <p:cNvSpPr/>
          <p:nvPr/>
        </p:nvSpPr>
        <p:spPr>
          <a:xfrm>
            <a:off x="5731112" y="1729693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6" name="ลูกศรโค้งขึ้น 5"/>
          <p:cNvSpPr/>
          <p:nvPr/>
        </p:nvSpPr>
        <p:spPr>
          <a:xfrm rot="10800000">
            <a:off x="1967541" y="3525643"/>
            <a:ext cx="2260904" cy="429667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โค้งขึ้น 39"/>
          <p:cNvSpPr/>
          <p:nvPr/>
        </p:nvSpPr>
        <p:spPr>
          <a:xfrm flipV="1">
            <a:off x="8238151" y="3483148"/>
            <a:ext cx="2260904" cy="40787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ลง 40"/>
          <p:cNvSpPr/>
          <p:nvPr/>
        </p:nvSpPr>
        <p:spPr>
          <a:xfrm>
            <a:off x="5688573" y="2897542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5413" y="260648"/>
            <a:ext cx="10550633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แปลงใหญ่ จังหวัดแพร่ 50  แปลง  ที่จัดตั้งแล้ว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5394061" y="1556792"/>
            <a:ext cx="6672064" cy="4768556"/>
            <a:chOff x="2121747" y="1697764"/>
            <a:chExt cx="3609152" cy="2999933"/>
          </a:xfrm>
          <a:solidFill>
            <a:srgbClr val="0070C0"/>
          </a:solidFill>
        </p:grpSpPr>
        <p:sp>
          <p:nvSpPr>
            <p:cNvPr id="14" name="สี่เหลี่ยมผืนผ้ามุมมน 13"/>
            <p:cNvSpPr/>
            <p:nvPr/>
          </p:nvSpPr>
          <p:spPr>
            <a:xfrm>
              <a:off x="2121748" y="1697765"/>
              <a:ext cx="3095214" cy="2412000"/>
            </a:xfrm>
            <a:prstGeom prst="roundRect">
              <a:avLst>
                <a:gd name="adj" fmla="val 2222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ไดอะแกรม 14"/>
            <p:cNvGraphicFramePr/>
            <p:nvPr>
              <p:extLst>
                <p:ext uri="{D42A27DB-BD31-4B8C-83A1-F6EECF244321}">
                  <p14:modId xmlns:p14="http://schemas.microsoft.com/office/powerpoint/2010/main" val="1552355471"/>
                </p:ext>
              </p:extLst>
            </p:nvPr>
          </p:nvGraphicFramePr>
          <p:xfrm>
            <a:off x="2121747" y="1697764"/>
            <a:ext cx="3609152" cy="2999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9" name="กลุ่ม 8"/>
          <p:cNvGrpSpPr/>
          <p:nvPr/>
        </p:nvGrpSpPr>
        <p:grpSpPr>
          <a:xfrm>
            <a:off x="535051" y="1556793"/>
            <a:ext cx="5848980" cy="5184575"/>
            <a:chOff x="2121747" y="1697765"/>
            <a:chExt cx="3371967" cy="2553882"/>
          </a:xfrm>
          <a:solidFill>
            <a:srgbClr val="7030A0"/>
          </a:solidFill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121748" y="1697765"/>
              <a:ext cx="3095214" cy="2412000"/>
            </a:xfrm>
            <a:prstGeom prst="roundRect">
              <a:avLst>
                <a:gd name="adj" fmla="val 222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graphicFrame>
          <p:nvGraphicFramePr>
            <p:cNvPr id="11" name="ไดอะแกรม 10"/>
            <p:cNvGraphicFramePr/>
            <p:nvPr>
              <p:extLst>
                <p:ext uri="{D42A27DB-BD31-4B8C-83A1-F6EECF244321}">
                  <p14:modId xmlns:p14="http://schemas.microsoft.com/office/powerpoint/2010/main" val="2884286057"/>
                </p:ext>
              </p:extLst>
            </p:nvPr>
          </p:nvGraphicFramePr>
          <p:xfrm>
            <a:off x="2121747" y="1697765"/>
            <a:ext cx="3371967" cy="25538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15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7355" y="115600"/>
            <a:ext cx="11620581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โครงสร้างคณะกรรมการบริหาร </a:t>
            </a:r>
            <a:r>
              <a:rPr lang="th-TH" sz="30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.  จังหวัดแพร่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861393" y="544228"/>
            <a:ext cx="10412504" cy="6014826"/>
            <a:chOff x="1289467" y="434131"/>
            <a:chExt cx="6501583" cy="4313635"/>
          </a:xfrm>
        </p:grpSpPr>
        <p:sp>
          <p:nvSpPr>
            <p:cNvPr id="5" name="Oval 4"/>
            <p:cNvSpPr/>
            <p:nvPr/>
          </p:nvSpPr>
          <p:spPr>
            <a:xfrm>
              <a:off x="3378009" y="434131"/>
              <a:ext cx="2265559" cy="84442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ประธานกรรมการ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นายวิทยา  มหิงสา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00912" y="1571612"/>
              <a:ext cx="1778310" cy="550238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นายสนอง  ส่งศรี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รองประธานกรรมการ</a:t>
              </a:r>
              <a:endPara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12911" y="3910587"/>
              <a:ext cx="1768234" cy="83717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lnSpc>
                  <a:spcPts val="2000"/>
                </a:lnSpc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นายเนตร  ศรีทา</a:t>
              </a:r>
            </a:p>
            <a:p>
              <a:pPr lvl="0" algn="ctr" defTabSz="1066800">
                <a:lnSpc>
                  <a:spcPts val="2000"/>
                </a:lnSpc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กรรมการ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11507" y="1053612"/>
              <a:ext cx="2079543" cy="44989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นายวีระชัย  เข็มวงษ์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เกษตรจังหวัดแพร่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ที่ปรึกษา</a:t>
              </a:r>
              <a:endPara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43568" y="1565406"/>
              <a:ext cx="2147482" cy="46052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นายภูว</a:t>
              </a:r>
              <a:r>
                <a:rPr lang="th-TH" sz="1600" b="1" dirty="0" err="1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สิษฏ์</a:t>
              </a: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จันทร์ทอง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หัวหน้ากลุ่มยุทธศาสตร์และสารสนเทศ</a:t>
              </a:r>
            </a:p>
            <a:p>
              <a:pPr lvl="0" algn="ctr" defTabSz="1066800">
                <a:lnSpc>
                  <a:spcPct val="70000"/>
                </a:lnSpc>
                <a:spcBef>
                  <a:spcPct val="0"/>
                </a:spcBef>
              </a:pPr>
              <a:r>
                <a:rPr lang="th-TH" sz="1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ที่ปรึกษา</a:t>
              </a:r>
              <a:endPara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80777" y="2418794"/>
              <a:ext cx="2071702" cy="30701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คณะทำงานขับเคลื่อน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Rounded Rectangle 11"/>
            <p:cNvSpPr/>
            <p:nvPr/>
          </p:nvSpPr>
          <p:spPr>
            <a:xfrm>
              <a:off x="3600912" y="3940673"/>
              <a:ext cx="1742816" cy="76042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นายมนู  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กาญจ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นะ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กรรมการ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Rounded Rectangle 11"/>
            <p:cNvSpPr/>
            <p:nvPr/>
          </p:nvSpPr>
          <p:spPr>
            <a:xfrm>
              <a:off x="5952891" y="3013117"/>
              <a:ext cx="1838159" cy="8356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นายวันชัย  โพธิ์ศรีทอง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ประชาสัมพันธ์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7" name="Rounded Rectangle 11"/>
            <p:cNvSpPr/>
            <p:nvPr/>
          </p:nvSpPr>
          <p:spPr>
            <a:xfrm>
              <a:off x="3600912" y="3013117"/>
              <a:ext cx="1711508" cy="84592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นายศรีรัตน์ คำผาเชื้อเหรัญญิก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8" name="Rounded Rectangle 11"/>
            <p:cNvSpPr/>
            <p:nvPr/>
          </p:nvSpPr>
          <p:spPr>
            <a:xfrm>
              <a:off x="1289467" y="3024099"/>
              <a:ext cx="1791678" cy="83564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th-TH" sz="1800" b="1" dirty="0" smtClean="0">
                  <a:latin typeface="TH SarabunPSK" pitchFamily="34" charset="-34"/>
                  <a:cs typeface="TH SarabunPSK" pitchFamily="34" charset="-34"/>
                </a:rPr>
                <a:t>นางสาวสะดวก  จำรัส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เลขานุการ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7" name="Rounded Rectangle 11"/>
          <p:cNvSpPr/>
          <p:nvPr/>
        </p:nvSpPr>
        <p:spPr>
          <a:xfrm>
            <a:off x="8363476" y="5425789"/>
            <a:ext cx="2876968" cy="11673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algn="ctr" defTabSz="1066800">
              <a:lnSpc>
                <a:spcPts val="2000"/>
              </a:lnSpc>
              <a:spcBef>
                <a:spcPct val="0"/>
              </a:spcBef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นางสุจินต์ ไข่คำ</a:t>
            </a:r>
          </a:p>
          <a:p>
            <a:pPr lvl="0" algn="ctr" defTabSz="1066800">
              <a:lnSpc>
                <a:spcPts val="2000"/>
              </a:lnSpc>
              <a:spcBef>
                <a:spcPct val="0"/>
              </a:spcBef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5626604" y="3755005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38" name="ลูกศรลง 37"/>
          <p:cNvSpPr/>
          <p:nvPr/>
        </p:nvSpPr>
        <p:spPr>
          <a:xfrm>
            <a:off x="5731112" y="1729693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6" name="ลูกศรโค้งขึ้น 5"/>
          <p:cNvSpPr/>
          <p:nvPr/>
        </p:nvSpPr>
        <p:spPr>
          <a:xfrm rot="10800000">
            <a:off x="1967541" y="3525643"/>
            <a:ext cx="2260904" cy="429667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โค้งขึ้น 39"/>
          <p:cNvSpPr/>
          <p:nvPr/>
        </p:nvSpPr>
        <p:spPr>
          <a:xfrm flipV="1">
            <a:off x="8238151" y="3483148"/>
            <a:ext cx="2260904" cy="40787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ลง 40"/>
          <p:cNvSpPr/>
          <p:nvPr/>
        </p:nvSpPr>
        <p:spPr>
          <a:xfrm>
            <a:off x="5688573" y="2897542"/>
            <a:ext cx="597377" cy="4006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กลุ่ม 125"/>
          <p:cNvGrpSpPr/>
          <p:nvPr/>
        </p:nvGrpSpPr>
        <p:grpSpPr>
          <a:xfrm>
            <a:off x="166565" y="101226"/>
            <a:ext cx="11875781" cy="720000"/>
            <a:chOff x="135335" y="101226"/>
            <a:chExt cx="9649072" cy="7200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230952" y="196260"/>
              <a:ext cx="9468000" cy="54000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5" name="เฟรม 124"/>
            <p:cNvSpPr/>
            <p:nvPr/>
          </p:nvSpPr>
          <p:spPr>
            <a:xfrm>
              <a:off x="135335" y="101226"/>
              <a:ext cx="9649072" cy="720000"/>
            </a:xfrm>
            <a:prstGeom prst="frame">
              <a:avLst>
                <a:gd name="adj1" fmla="val 67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43339" y="1088928"/>
            <a:ext cx="11837824" cy="5292400"/>
            <a:chOff x="122920" y="908720"/>
            <a:chExt cx="9618232" cy="5292400"/>
          </a:xfrm>
        </p:grpSpPr>
        <p:grpSp>
          <p:nvGrpSpPr>
            <p:cNvPr id="48" name="กลุ่ม 47"/>
            <p:cNvGrpSpPr/>
            <p:nvPr/>
          </p:nvGrpSpPr>
          <p:grpSpPr>
            <a:xfrm>
              <a:off x="122920" y="1723298"/>
              <a:ext cx="1812503" cy="1577143"/>
              <a:chOff x="-45121" y="144965"/>
              <a:chExt cx="1897839" cy="1100933"/>
            </a:xfrm>
          </p:grpSpPr>
          <p:sp>
            <p:nvSpPr>
              <p:cNvPr id="61" name="สี่เหลี่ยมผืนผ้ามุมมน 60"/>
              <p:cNvSpPr/>
              <p:nvPr/>
            </p:nvSpPr>
            <p:spPr>
              <a:xfrm>
                <a:off x="-45121" y="144965"/>
                <a:ext cx="1884748" cy="102419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th-TH" dirty="0" err="1" smtClean="0"/>
                  <a:t>ศพก</a:t>
                </a:r>
                <a:r>
                  <a:rPr lang="th-TH" dirty="0" smtClean="0"/>
                  <a:t>.ห้วยม้า</a:t>
                </a:r>
              </a:p>
              <a:p>
                <a:pPr algn="ctr"/>
                <a:r>
                  <a:rPr lang="th-TH" dirty="0" smtClean="0"/>
                  <a:t> อ.เมืองแพร่</a:t>
                </a:r>
                <a:endParaRPr lang="th-TH" dirty="0"/>
              </a:p>
            </p:txBody>
          </p:sp>
          <p:sp>
            <p:nvSpPr>
              <p:cNvPr id="62" name="สี่เหลี่ยมผืนผ้ามุมมน 4"/>
              <p:cNvSpPr/>
              <p:nvPr/>
            </p:nvSpPr>
            <p:spPr>
              <a:xfrm>
                <a:off x="34212" y="181291"/>
                <a:ext cx="1818506" cy="1064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</a:pPr>
                <a:endParaRPr lang="th-TH" sz="2400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9" name="กลุ่ม 48"/>
            <p:cNvGrpSpPr/>
            <p:nvPr/>
          </p:nvGrpSpPr>
          <p:grpSpPr>
            <a:xfrm>
              <a:off x="2000672" y="2304026"/>
              <a:ext cx="399566" cy="467417"/>
              <a:chOff x="2074315" y="479886"/>
              <a:chExt cx="399566" cy="467417"/>
            </a:xfrm>
          </p:grpSpPr>
          <p:sp>
            <p:nvSpPr>
              <p:cNvPr id="59" name="ลูกศรขวา 5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5" name="ลูกศรขวา 54"/>
            <p:cNvSpPr/>
            <p:nvPr/>
          </p:nvSpPr>
          <p:spPr>
            <a:xfrm>
              <a:off x="5889104" y="2304026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0" name="กลุ่ม 49"/>
            <p:cNvGrpSpPr/>
            <p:nvPr/>
          </p:nvGrpSpPr>
          <p:grpSpPr>
            <a:xfrm>
              <a:off x="2438100" y="1742399"/>
              <a:ext cx="3419999" cy="1583468"/>
              <a:chOff x="2644309" y="166320"/>
              <a:chExt cx="2905564" cy="1055640"/>
            </a:xfrm>
          </p:grpSpPr>
          <p:sp>
            <p:nvSpPr>
              <p:cNvPr id="57" name="สี่เหลี่ยมผืนผ้ามุมมน 56"/>
              <p:cNvSpPr/>
              <p:nvPr/>
            </p:nvSpPr>
            <p:spPr>
              <a:xfrm>
                <a:off x="2644309" y="166320"/>
                <a:ext cx="2905564" cy="98498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ข้าว  / 10 ศูนย์เครือข่าย</a:t>
                </a:r>
                <a:endParaRPr lang="th-TH" dirty="0"/>
              </a:p>
            </p:txBody>
          </p:sp>
          <p:sp>
            <p:nvSpPr>
              <p:cNvPr id="58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2" name="กลุ่ม 51"/>
            <p:cNvGrpSpPr/>
            <p:nvPr/>
          </p:nvGrpSpPr>
          <p:grpSpPr>
            <a:xfrm>
              <a:off x="6321152" y="1753317"/>
              <a:ext cx="3420000" cy="1572552"/>
              <a:chOff x="6299205" y="173598"/>
              <a:chExt cx="3265911" cy="1048362"/>
            </a:xfrm>
          </p:grpSpPr>
          <p:sp>
            <p:nvSpPr>
              <p:cNvPr id="53" name="สี่เหลี่ยมผืนผ้ามุมมน 52"/>
              <p:cNvSpPr/>
              <p:nvPr/>
            </p:nvSpPr>
            <p:spPr>
              <a:xfrm>
                <a:off x="6299205" y="173598"/>
                <a:ext cx="3265911" cy="9722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sz="1600" dirty="0" smtClean="0"/>
                  <a:t>1. การ</a:t>
                </a:r>
                <a:r>
                  <a:rPr lang="th-TH" sz="1600" dirty="0"/>
                  <a:t>ผลิต</a:t>
                </a:r>
                <a:r>
                  <a:rPr lang="th-TH" sz="1600" dirty="0" smtClean="0"/>
                  <a:t>ข้าว</a:t>
                </a:r>
              </a:p>
              <a:p>
                <a:r>
                  <a:rPr lang="th-TH" sz="1600" dirty="0" smtClean="0"/>
                  <a:t>2. ดิน</a:t>
                </a:r>
                <a:r>
                  <a:rPr lang="th-TH" sz="1600" dirty="0"/>
                  <a:t>ปุ๋ยและโรค</a:t>
                </a:r>
                <a:r>
                  <a:rPr lang="th-TH" sz="1600" dirty="0" smtClean="0"/>
                  <a:t>แมลง</a:t>
                </a:r>
              </a:p>
              <a:p>
                <a:r>
                  <a:rPr lang="th-TH" sz="1600" dirty="0" smtClean="0"/>
                  <a:t>3. การ</a:t>
                </a:r>
                <a:r>
                  <a:rPr lang="th-TH" sz="1600" dirty="0"/>
                  <a:t>ใช้ประโยชน์</a:t>
                </a:r>
                <a:r>
                  <a:rPr lang="th-TH" sz="1600" dirty="0" smtClean="0"/>
                  <a:t>วัสดุเหลือใช้</a:t>
                </a:r>
              </a:p>
              <a:p>
                <a:r>
                  <a:rPr lang="th-TH" sz="1600" dirty="0" smtClean="0"/>
                  <a:t>4. การ</a:t>
                </a:r>
                <a:r>
                  <a:rPr lang="th-TH" sz="1600" dirty="0"/>
                  <a:t>แปรรูป</a:t>
                </a:r>
                <a:r>
                  <a:rPr lang="th-TH" sz="1600" dirty="0" smtClean="0"/>
                  <a:t>ข้าว</a:t>
                </a:r>
              </a:p>
              <a:p>
                <a:r>
                  <a:rPr lang="th-TH" sz="1600" dirty="0" smtClean="0"/>
                  <a:t>5. เกษตร</a:t>
                </a:r>
                <a:r>
                  <a:rPr lang="th-TH" sz="1600" dirty="0"/>
                  <a:t>ผสมผสาน</a:t>
                </a:r>
              </a:p>
            </p:txBody>
          </p:sp>
          <p:sp>
            <p:nvSpPr>
              <p:cNvPr id="54" name="สี่เหลี่ยมผืนผ้ามุมมน 12"/>
              <p:cNvSpPr/>
              <p:nvPr/>
            </p:nvSpPr>
            <p:spPr>
              <a:xfrm>
                <a:off x="6330837" y="205230"/>
                <a:ext cx="3202647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6" name="สี่เหลี่ยมผืนผ้ามุมมน 95"/>
            <p:cNvSpPr/>
            <p:nvPr/>
          </p:nvSpPr>
          <p:spPr>
            <a:xfrm>
              <a:off x="122920" y="3248792"/>
              <a:ext cx="1799999" cy="1305247"/>
            </a:xfrm>
            <a:prstGeom prst="roundRect">
              <a:avLst>
                <a:gd name="adj" fmla="val 10000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th-TH" dirty="0" err="1" smtClean="0"/>
                <a:t>ศพก</a:t>
              </a:r>
              <a:r>
                <a:rPr lang="th-TH" dirty="0" smtClean="0"/>
                <a:t>.แม่ทราย</a:t>
              </a:r>
            </a:p>
            <a:p>
              <a:pPr algn="ctr"/>
              <a:r>
                <a:rPr lang="th-TH" dirty="0" smtClean="0"/>
                <a:t>อ.ร้องกวาง</a:t>
              </a:r>
              <a:endParaRPr lang="th-TH" dirty="0"/>
            </a:p>
          </p:txBody>
        </p:sp>
        <p:grpSp>
          <p:nvGrpSpPr>
            <p:cNvPr id="98" name="กลุ่ม 97"/>
            <p:cNvGrpSpPr/>
            <p:nvPr/>
          </p:nvGrpSpPr>
          <p:grpSpPr>
            <a:xfrm>
              <a:off x="2000182" y="3722672"/>
              <a:ext cx="399566" cy="467417"/>
              <a:chOff x="2074315" y="479886"/>
              <a:chExt cx="399566" cy="467417"/>
            </a:xfrm>
          </p:grpSpPr>
          <p:sp>
            <p:nvSpPr>
              <p:cNvPr id="99" name="ลูกศรขวา 9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04" name="ลูกศรขวา 103"/>
            <p:cNvSpPr/>
            <p:nvPr/>
          </p:nvSpPr>
          <p:spPr>
            <a:xfrm>
              <a:off x="5888614" y="3722672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1" name="กลุ่ม 100"/>
            <p:cNvGrpSpPr/>
            <p:nvPr/>
          </p:nvGrpSpPr>
          <p:grpSpPr>
            <a:xfrm>
              <a:off x="2469462" y="3278252"/>
              <a:ext cx="3420000" cy="1280289"/>
              <a:chOff x="2671371" y="47474"/>
              <a:chExt cx="2905565" cy="1174486"/>
            </a:xfrm>
          </p:grpSpPr>
          <p:sp>
            <p:nvSpPr>
              <p:cNvPr id="102" name="สี่เหลี่ยมผืนผ้ามุมมน 101"/>
              <p:cNvSpPr/>
              <p:nvPr/>
            </p:nvSpPr>
            <p:spPr>
              <a:xfrm>
                <a:off x="2671371" y="47474"/>
                <a:ext cx="2905565" cy="117448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ข้าว  / 12 </a:t>
                </a:r>
                <a:r>
                  <a:rPr lang="th-TH" dirty="0"/>
                  <a:t>ศูนย์</a:t>
                </a:r>
                <a:r>
                  <a:rPr lang="th-TH" dirty="0" smtClean="0"/>
                  <a:t>เครือข่าย</a:t>
                </a:r>
                <a:endParaRPr lang="th-TH" dirty="0"/>
              </a:p>
            </p:txBody>
          </p:sp>
          <p:sp>
            <p:nvSpPr>
              <p:cNvPr id="103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06" name="สี่เหลี่ยมผืนผ้ามุมมน 105"/>
            <p:cNvSpPr/>
            <p:nvPr/>
          </p:nvSpPr>
          <p:spPr>
            <a:xfrm>
              <a:off x="6321152" y="3259143"/>
              <a:ext cx="3420000" cy="13574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th-TH" sz="1600" dirty="0" smtClean="0"/>
                <a:t>1. การ</a:t>
              </a:r>
              <a:r>
                <a:rPr lang="th-TH" sz="1600" dirty="0"/>
                <a:t>ผลิตเมล็ด</a:t>
              </a:r>
              <a:r>
                <a:rPr lang="th-TH" sz="1600" dirty="0" smtClean="0"/>
                <a:t>พันธุ์ข้าว</a:t>
              </a:r>
            </a:p>
            <a:p>
              <a:r>
                <a:rPr lang="th-TH" sz="1600" dirty="0" smtClean="0"/>
                <a:t>2.</a:t>
              </a:r>
              <a:r>
                <a:rPr lang="th-TH" sz="1600" dirty="0"/>
                <a:t> การบริหารจัดการดิน</a:t>
              </a:r>
              <a:r>
                <a:rPr lang="th-TH" sz="1600" dirty="0" smtClean="0"/>
                <a:t>ปุ๋ย</a:t>
              </a:r>
            </a:p>
            <a:p>
              <a:r>
                <a:rPr lang="th-TH" sz="1600" dirty="0" smtClean="0"/>
                <a:t>3.</a:t>
              </a:r>
              <a:r>
                <a:rPr lang="th-TH" sz="1600" dirty="0"/>
                <a:t> ปศุสัตว์ (ไก่ประดู่หางดำ</a:t>
              </a:r>
              <a:r>
                <a:rPr lang="th-TH" sz="1600" dirty="0" smtClean="0"/>
                <a:t>)</a:t>
              </a:r>
            </a:p>
            <a:p>
              <a:r>
                <a:rPr lang="th-TH" sz="1600" dirty="0" smtClean="0"/>
                <a:t>4.</a:t>
              </a:r>
              <a:r>
                <a:rPr lang="th-TH" sz="1600" dirty="0"/>
                <a:t> ประมง (การเลี้ยงกบ</a:t>
              </a:r>
              <a:r>
                <a:rPr lang="th-TH" sz="1600" dirty="0" smtClean="0"/>
                <a:t>)</a:t>
              </a:r>
            </a:p>
            <a:p>
              <a:r>
                <a:rPr lang="th-TH" sz="1600" dirty="0" smtClean="0"/>
                <a:t>5.</a:t>
              </a:r>
              <a:r>
                <a:rPr lang="th-TH" sz="1600" dirty="0"/>
                <a:t> การใช้สาร</a:t>
              </a:r>
              <a:r>
                <a:rPr lang="th-TH" sz="1600" dirty="0" err="1"/>
                <a:t>ชีว</a:t>
              </a:r>
              <a:r>
                <a:rPr lang="th-TH" sz="1600" dirty="0"/>
                <a:t>ภัณฑ์</a:t>
              </a:r>
              <a:endParaRPr lang="th-TH" sz="1600" dirty="0" smtClean="0"/>
            </a:p>
            <a:p>
              <a:pPr marL="342900" indent="-342900">
                <a:buAutoNum type="arabicPeriod"/>
              </a:pPr>
              <a:endParaRPr lang="th-TH" sz="1600" dirty="0"/>
            </a:p>
          </p:txBody>
        </p:sp>
        <p:grpSp>
          <p:nvGrpSpPr>
            <p:cNvPr id="110" name="กลุ่ม 109"/>
            <p:cNvGrpSpPr/>
            <p:nvPr/>
          </p:nvGrpSpPr>
          <p:grpSpPr>
            <a:xfrm>
              <a:off x="122920" y="4481161"/>
              <a:ext cx="1814703" cy="1647951"/>
              <a:chOff x="-47425" y="181290"/>
              <a:chExt cx="1900143" cy="1239084"/>
            </a:xfrm>
          </p:grpSpPr>
          <p:sp>
            <p:nvSpPr>
              <p:cNvPr id="111" name="สี่เหลี่ยมผืนผ้ามุมมน 110"/>
              <p:cNvSpPr/>
              <p:nvPr/>
            </p:nvSpPr>
            <p:spPr>
              <a:xfrm>
                <a:off x="-47425" y="310596"/>
                <a:ext cx="1884748" cy="1109778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th-TH" dirty="0" err="1" smtClean="0"/>
                  <a:t>ศพก</a:t>
                </a:r>
                <a:r>
                  <a:rPr lang="th-TH" dirty="0" smtClean="0"/>
                  <a:t>.แม่ปาน</a:t>
                </a:r>
              </a:p>
              <a:p>
                <a:pPr algn="ctr"/>
                <a:r>
                  <a:rPr lang="th-TH" dirty="0" smtClean="0"/>
                  <a:t>อ.ลอง</a:t>
                </a:r>
                <a:endParaRPr lang="th-TH" dirty="0"/>
              </a:p>
            </p:txBody>
          </p:sp>
          <p:sp>
            <p:nvSpPr>
              <p:cNvPr id="112" name="สี่เหลี่ยมผืนผ้ามุมมน 4"/>
              <p:cNvSpPr/>
              <p:nvPr/>
            </p:nvSpPr>
            <p:spPr>
              <a:xfrm>
                <a:off x="34212" y="181290"/>
                <a:ext cx="1818506" cy="12329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400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14" name="ลูกศรขวา 113"/>
            <p:cNvSpPr/>
            <p:nvPr/>
          </p:nvSpPr>
          <p:spPr>
            <a:xfrm>
              <a:off x="1995128" y="5085631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ลูกศรขวา 118"/>
            <p:cNvSpPr/>
            <p:nvPr/>
          </p:nvSpPr>
          <p:spPr>
            <a:xfrm>
              <a:off x="5891304" y="5085631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6" name="กลุ่ม 115"/>
            <p:cNvGrpSpPr/>
            <p:nvPr/>
          </p:nvGrpSpPr>
          <p:grpSpPr>
            <a:xfrm>
              <a:off x="2469462" y="4505279"/>
              <a:ext cx="3420000" cy="1695841"/>
              <a:chOff x="2669085" y="205230"/>
              <a:chExt cx="2905565" cy="1231728"/>
            </a:xfrm>
          </p:grpSpPr>
          <p:sp>
            <p:nvSpPr>
              <p:cNvPr id="117" name="สี่เหลี่ยมผืนผ้ามุมมน 116"/>
              <p:cNvSpPr/>
              <p:nvPr/>
            </p:nvSpPr>
            <p:spPr>
              <a:xfrm>
                <a:off x="2669085" y="286335"/>
                <a:ext cx="2905565" cy="115062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ลองกอง  / 12 </a:t>
                </a:r>
                <a:r>
                  <a:rPr lang="th-TH" dirty="0"/>
                  <a:t>ศูนย์เครือข่าย</a:t>
                </a:r>
                <a:r>
                  <a:rPr lang="th-TH" dirty="0" smtClean="0"/>
                  <a:t> </a:t>
                </a:r>
                <a:endParaRPr lang="th-TH" dirty="0"/>
              </a:p>
            </p:txBody>
          </p:sp>
          <p:sp>
            <p:nvSpPr>
              <p:cNvPr id="118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22" name="สี่เหลี่ยมผืนผ้ามุมมน 12"/>
            <p:cNvSpPr/>
            <p:nvPr/>
          </p:nvSpPr>
          <p:spPr>
            <a:xfrm>
              <a:off x="6356476" y="4505271"/>
              <a:ext cx="3353751" cy="137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2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63" name="กลุ่ม 62"/>
            <p:cNvGrpSpPr/>
            <p:nvPr/>
          </p:nvGrpSpPr>
          <p:grpSpPr>
            <a:xfrm>
              <a:off x="169724" y="908720"/>
              <a:ext cx="1800000" cy="807398"/>
              <a:chOff x="1091" y="138646"/>
              <a:chExt cx="1884748" cy="807398"/>
            </a:xfrm>
            <a:solidFill>
              <a:srgbClr val="FF0066"/>
            </a:solidFill>
          </p:grpSpPr>
          <p:sp>
            <p:nvSpPr>
              <p:cNvPr id="64" name="คำบรรยายภาพแบบลูกศรลง 63"/>
              <p:cNvSpPr/>
              <p:nvPr/>
            </p:nvSpPr>
            <p:spPr>
              <a:xfrm>
                <a:off x="1091" y="148171"/>
                <a:ext cx="1884748" cy="797873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8403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สี่เหลี่ยมผืนผ้ามุมมน 4"/>
              <p:cNvSpPr/>
              <p:nvPr/>
            </p:nvSpPr>
            <p:spPr>
              <a:xfrm>
                <a:off x="34212" y="138646"/>
                <a:ext cx="1818506" cy="5216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ศูนย์หลัก</a:t>
                </a:r>
                <a:endParaRPr lang="th-TH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2432721" y="918245"/>
              <a:ext cx="3427496" cy="801001"/>
              <a:chOff x="2432721" y="692696"/>
              <a:chExt cx="3427496" cy="801001"/>
            </a:xfrm>
          </p:grpSpPr>
          <p:grpSp>
            <p:nvGrpSpPr>
              <p:cNvPr id="66" name="กลุ่ม 65"/>
              <p:cNvGrpSpPr/>
              <p:nvPr/>
            </p:nvGrpSpPr>
            <p:grpSpPr>
              <a:xfrm>
                <a:off x="2432721" y="692696"/>
                <a:ext cx="3420000" cy="801001"/>
                <a:chOff x="2639739" y="173598"/>
                <a:chExt cx="2905565" cy="1079994"/>
              </a:xfrm>
            </p:grpSpPr>
            <p:sp>
              <p:nvSpPr>
                <p:cNvPr id="67" name="สี่เหลี่ยมผืนผ้ามุมมน 66"/>
                <p:cNvSpPr/>
                <p:nvPr/>
              </p:nvSpPr>
              <p:spPr>
                <a:xfrm>
                  <a:off x="2639739" y="173598"/>
                  <a:ext cx="2905565" cy="1079994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9245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fillRef>
                <a:effect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สี่เหลี่ยมผืนผ้ามุมมน 8"/>
                <p:cNvSpPr/>
                <p:nvPr/>
              </p:nvSpPr>
              <p:spPr>
                <a:xfrm>
                  <a:off x="2671371" y="205230"/>
                  <a:ext cx="2842301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1" name="สี่เหลี่ยมผืนผ้ามุมมน 4"/>
              <p:cNvSpPr/>
              <p:nvPr/>
            </p:nvSpPr>
            <p:spPr>
              <a:xfrm>
                <a:off x="2435982" y="700182"/>
                <a:ext cx="3424235" cy="5504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2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ชนิดสินค้า/ศูนย์เครือข่าย</a:t>
                </a:r>
                <a:endParaRPr lang="th-TH" sz="32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6315201" y="918245"/>
              <a:ext cx="3424235" cy="819242"/>
              <a:chOff x="5874815" y="692608"/>
              <a:chExt cx="3424235" cy="819242"/>
            </a:xfrm>
          </p:grpSpPr>
          <p:grpSp>
            <p:nvGrpSpPr>
              <p:cNvPr id="69" name="กลุ่ม 68"/>
              <p:cNvGrpSpPr/>
              <p:nvPr/>
            </p:nvGrpSpPr>
            <p:grpSpPr>
              <a:xfrm>
                <a:off x="5875338" y="693611"/>
                <a:ext cx="3420000" cy="818239"/>
                <a:chOff x="6299205" y="173597"/>
                <a:chExt cx="3265911" cy="1048362"/>
              </a:xfrm>
            </p:grpSpPr>
            <p:sp>
              <p:nvSpPr>
                <p:cNvPr id="70" name="สี่เหลี่ยมผืนผ้ามุมมน 69"/>
                <p:cNvSpPr/>
                <p:nvPr/>
              </p:nvSpPr>
              <p:spPr>
                <a:xfrm>
                  <a:off x="6299205" y="173597"/>
                  <a:ext cx="3265911" cy="1021095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8857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fillRef>
                <a:effect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สี่เหลี่ยมผืนผ้ามุมมน 12"/>
                <p:cNvSpPr/>
                <p:nvPr/>
              </p:nvSpPr>
              <p:spPr>
                <a:xfrm>
                  <a:off x="6330837" y="205229"/>
                  <a:ext cx="3202647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2" name="สี่เหลี่ยมผืนผ้ามุมมน 4"/>
              <p:cNvSpPr/>
              <p:nvPr/>
            </p:nvSpPr>
            <p:spPr>
              <a:xfrm>
                <a:off x="5874815" y="692608"/>
                <a:ext cx="3424235" cy="55487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ฐานเรียนรู้</a:t>
                </a:r>
                <a:endParaRPr lang="th-TH" sz="36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4" name="สี่เหลี่ยมผืนผ้า 3"/>
          <p:cNvSpPr/>
          <p:nvPr/>
        </p:nvSpPr>
        <p:spPr>
          <a:xfrm>
            <a:off x="719403" y="102155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ea typeface="Calibri"/>
                <a:cs typeface="TH SarabunIT๙"/>
              </a:rPr>
              <a:t> ข้อมูล ศูนย์</a:t>
            </a:r>
            <a:r>
              <a:rPr lang="th-TH" b="1" dirty="0">
                <a:ea typeface="Calibri"/>
                <a:cs typeface="TH SarabunIT๙"/>
              </a:rPr>
              <a:t>เรียนรู้การเพิ่มประสิทธิภาพการผลิตสินค้าเกษตร จังหวัดแพร่</a:t>
            </a:r>
            <a:endParaRPr lang="en-US" sz="1800" dirty="0">
              <a:ea typeface="Calibri"/>
              <a:cs typeface="Cordia New"/>
            </a:endParaRPr>
          </a:p>
        </p:txBody>
      </p:sp>
      <p:sp>
        <p:nvSpPr>
          <p:cNvPr id="73" name="สี่เหลี่ยมผืนผ้ามุมมน 72"/>
          <p:cNvSpPr/>
          <p:nvPr/>
        </p:nvSpPr>
        <p:spPr>
          <a:xfrm>
            <a:off x="7764609" y="4844262"/>
            <a:ext cx="4169105" cy="1537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1600" dirty="0" smtClean="0"/>
              <a:t>1. </a:t>
            </a:r>
            <a:r>
              <a:rPr lang="th-TH" sz="1600" dirty="0"/>
              <a:t>การทำนาข้าว</a:t>
            </a:r>
            <a:r>
              <a:rPr lang="th-TH" sz="1600" dirty="0" smtClean="0"/>
              <a:t>แบบปลอดภัย</a:t>
            </a:r>
          </a:p>
          <a:p>
            <a:r>
              <a:rPr lang="th-TH" sz="1600" dirty="0" smtClean="0"/>
              <a:t>2.</a:t>
            </a:r>
            <a:r>
              <a:rPr lang="th-TH" sz="1600" dirty="0"/>
              <a:t> การผลิตลองกอง</a:t>
            </a:r>
            <a:endParaRPr lang="th-TH" sz="1600" dirty="0" smtClean="0"/>
          </a:p>
          <a:p>
            <a:r>
              <a:rPr lang="th-TH" sz="1600" dirty="0" smtClean="0"/>
              <a:t>3.</a:t>
            </a:r>
            <a:r>
              <a:rPr lang="th-TH" sz="1600" dirty="0"/>
              <a:t> การเลี้ยงปลา</a:t>
            </a:r>
            <a:r>
              <a:rPr lang="th-TH" sz="1600" dirty="0" smtClean="0"/>
              <a:t>นิล</a:t>
            </a:r>
          </a:p>
          <a:p>
            <a:r>
              <a:rPr lang="th-TH" sz="1600" dirty="0" smtClean="0"/>
              <a:t>4. </a:t>
            </a:r>
            <a:r>
              <a:rPr lang="th-TH" sz="1600" dirty="0"/>
              <a:t>การผลิตไม้</a:t>
            </a:r>
            <a:r>
              <a:rPr lang="th-TH" sz="1600" dirty="0" smtClean="0"/>
              <a:t>ไผ่</a:t>
            </a:r>
            <a:r>
              <a:rPr lang="th-TH" sz="1600" dirty="0"/>
              <a:t>อุตสาหกรรม</a:t>
            </a:r>
            <a:endParaRPr lang="th-TH" sz="1600" dirty="0" smtClean="0"/>
          </a:p>
          <a:p>
            <a:r>
              <a:rPr lang="th-TH" sz="1600" dirty="0" smtClean="0"/>
              <a:t>5. </a:t>
            </a:r>
            <a:r>
              <a:rPr lang="th-TH" sz="1600" dirty="0"/>
              <a:t>การทำปุ๋ยหมักและสาร</a:t>
            </a:r>
            <a:r>
              <a:rPr lang="th-TH" sz="1600" dirty="0" err="1"/>
              <a:t>ชีว</a:t>
            </a:r>
            <a:r>
              <a:rPr lang="th-TH" sz="1600" dirty="0"/>
              <a:t>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2059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กลุ่ม 125"/>
          <p:cNvGrpSpPr/>
          <p:nvPr/>
        </p:nvGrpSpPr>
        <p:grpSpPr>
          <a:xfrm>
            <a:off x="166565" y="101226"/>
            <a:ext cx="11875781" cy="720000"/>
            <a:chOff x="135335" y="101226"/>
            <a:chExt cx="9649072" cy="7200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230952" y="196260"/>
              <a:ext cx="9468000" cy="54000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5" name="เฟรม 124"/>
            <p:cNvSpPr/>
            <p:nvPr/>
          </p:nvSpPr>
          <p:spPr>
            <a:xfrm>
              <a:off x="135335" y="101226"/>
              <a:ext cx="9649072" cy="720000"/>
            </a:xfrm>
            <a:prstGeom prst="frame">
              <a:avLst>
                <a:gd name="adj1" fmla="val 672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143339" y="1088928"/>
            <a:ext cx="11837824" cy="5292400"/>
            <a:chOff x="122920" y="908720"/>
            <a:chExt cx="9618232" cy="5292400"/>
          </a:xfrm>
        </p:grpSpPr>
        <p:grpSp>
          <p:nvGrpSpPr>
            <p:cNvPr id="48" name="กลุ่ม 47"/>
            <p:cNvGrpSpPr/>
            <p:nvPr/>
          </p:nvGrpSpPr>
          <p:grpSpPr>
            <a:xfrm>
              <a:off x="122920" y="1723298"/>
              <a:ext cx="1812503" cy="1577143"/>
              <a:chOff x="-45121" y="144965"/>
              <a:chExt cx="1897839" cy="1100933"/>
            </a:xfrm>
          </p:grpSpPr>
          <p:sp>
            <p:nvSpPr>
              <p:cNvPr id="61" name="สี่เหลี่ยมผืนผ้ามุมมน 60"/>
              <p:cNvSpPr/>
              <p:nvPr/>
            </p:nvSpPr>
            <p:spPr>
              <a:xfrm>
                <a:off x="-45121" y="144965"/>
                <a:ext cx="1884748" cy="102419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th-TH" dirty="0" err="1" smtClean="0"/>
                  <a:t>ศพก</a:t>
                </a:r>
                <a:r>
                  <a:rPr lang="th-TH" dirty="0" smtClean="0"/>
                  <a:t>.ร่อง</a:t>
                </a:r>
                <a:r>
                  <a:rPr lang="th-TH" dirty="0" err="1" smtClean="0"/>
                  <a:t>กาศ</a:t>
                </a:r>
                <a:endParaRPr lang="th-TH" dirty="0" smtClean="0"/>
              </a:p>
              <a:p>
                <a:pPr algn="ctr"/>
                <a:r>
                  <a:rPr lang="th-TH" dirty="0" smtClean="0"/>
                  <a:t>อ.สูงเม่น</a:t>
                </a:r>
                <a:endParaRPr lang="th-TH" dirty="0"/>
              </a:p>
            </p:txBody>
          </p:sp>
          <p:sp>
            <p:nvSpPr>
              <p:cNvPr id="62" name="สี่เหลี่ยมผืนผ้ามุมมน 4"/>
              <p:cNvSpPr/>
              <p:nvPr/>
            </p:nvSpPr>
            <p:spPr>
              <a:xfrm>
                <a:off x="34212" y="181291"/>
                <a:ext cx="1818506" cy="1064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</a:pPr>
                <a:endParaRPr lang="th-TH" sz="2400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9" name="กลุ่ม 48"/>
            <p:cNvGrpSpPr/>
            <p:nvPr/>
          </p:nvGrpSpPr>
          <p:grpSpPr>
            <a:xfrm>
              <a:off x="2000672" y="2304026"/>
              <a:ext cx="399566" cy="467417"/>
              <a:chOff x="2074315" y="479886"/>
              <a:chExt cx="399566" cy="467417"/>
            </a:xfrm>
          </p:grpSpPr>
          <p:sp>
            <p:nvSpPr>
              <p:cNvPr id="59" name="ลูกศรขวา 5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5" name="ลูกศรขวา 54"/>
            <p:cNvSpPr/>
            <p:nvPr/>
          </p:nvSpPr>
          <p:spPr>
            <a:xfrm>
              <a:off x="5889104" y="2304026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0" name="กลุ่ม 49"/>
            <p:cNvGrpSpPr/>
            <p:nvPr/>
          </p:nvGrpSpPr>
          <p:grpSpPr>
            <a:xfrm>
              <a:off x="2438100" y="1742399"/>
              <a:ext cx="3419999" cy="1583468"/>
              <a:chOff x="2644309" y="166320"/>
              <a:chExt cx="2905564" cy="1055640"/>
            </a:xfrm>
          </p:grpSpPr>
          <p:sp>
            <p:nvSpPr>
              <p:cNvPr id="57" name="สี่เหลี่ยมผืนผ้ามุมมน 56"/>
              <p:cNvSpPr/>
              <p:nvPr/>
            </p:nvSpPr>
            <p:spPr>
              <a:xfrm>
                <a:off x="2644309" y="166320"/>
                <a:ext cx="2905564" cy="98498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ข้าว/ 10 ศูนย์เครือข่าย</a:t>
                </a:r>
                <a:endParaRPr lang="th-TH" dirty="0"/>
              </a:p>
            </p:txBody>
          </p:sp>
          <p:sp>
            <p:nvSpPr>
              <p:cNvPr id="58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2" name="กลุ่ม 51"/>
            <p:cNvGrpSpPr/>
            <p:nvPr/>
          </p:nvGrpSpPr>
          <p:grpSpPr>
            <a:xfrm>
              <a:off x="6321152" y="1753317"/>
              <a:ext cx="3420000" cy="1572552"/>
              <a:chOff x="6299205" y="173598"/>
              <a:chExt cx="3265911" cy="1048362"/>
            </a:xfrm>
          </p:grpSpPr>
          <p:sp>
            <p:nvSpPr>
              <p:cNvPr id="53" name="สี่เหลี่ยมผืนผ้ามุมมน 52"/>
              <p:cNvSpPr/>
              <p:nvPr/>
            </p:nvSpPr>
            <p:spPr>
              <a:xfrm>
                <a:off x="6299205" y="173598"/>
                <a:ext cx="3265911" cy="97224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sz="1600" dirty="0" smtClean="0"/>
                  <a:t>1. การ</a:t>
                </a:r>
                <a:r>
                  <a:rPr lang="th-TH" sz="1600" dirty="0"/>
                  <a:t>ลดต้นทุนการผลิต</a:t>
                </a:r>
                <a:r>
                  <a:rPr lang="th-TH" sz="1600" dirty="0" smtClean="0"/>
                  <a:t>ข้าว</a:t>
                </a:r>
              </a:p>
              <a:p>
                <a:r>
                  <a:rPr lang="th-TH" sz="1600" dirty="0" smtClean="0"/>
                  <a:t>2.</a:t>
                </a:r>
                <a:r>
                  <a:rPr lang="th-TH" sz="1600" dirty="0"/>
                  <a:t> การจัดการดิน</a:t>
                </a:r>
                <a:r>
                  <a:rPr lang="th-TH" sz="1600" dirty="0" smtClean="0"/>
                  <a:t>และปุ๋ย</a:t>
                </a:r>
              </a:p>
              <a:p>
                <a:r>
                  <a:rPr lang="th-TH" sz="1600" dirty="0" smtClean="0"/>
                  <a:t>3.</a:t>
                </a:r>
                <a:r>
                  <a:rPr lang="th-TH" sz="1600" dirty="0"/>
                  <a:t> การจัดการ</a:t>
                </a:r>
                <a:r>
                  <a:rPr lang="th-TH" sz="1600" dirty="0" smtClean="0"/>
                  <a:t>ศัตรูพืช</a:t>
                </a:r>
              </a:p>
              <a:p>
                <a:r>
                  <a:rPr lang="th-TH" sz="1600" dirty="0" smtClean="0"/>
                  <a:t>4.</a:t>
                </a:r>
                <a:r>
                  <a:rPr lang="th-TH" sz="1600" dirty="0"/>
                  <a:t> การทำปศุ</a:t>
                </a:r>
                <a:r>
                  <a:rPr lang="th-TH" sz="1600" dirty="0" smtClean="0"/>
                  <a:t>สัตว์</a:t>
                </a:r>
              </a:p>
              <a:p>
                <a:r>
                  <a:rPr lang="th-TH" sz="1600" dirty="0" smtClean="0"/>
                  <a:t>5.</a:t>
                </a:r>
                <a:r>
                  <a:rPr lang="th-TH" sz="1600" dirty="0"/>
                  <a:t> การบริหารจัดการน้ำ</a:t>
                </a:r>
                <a:endParaRPr lang="en-US" sz="1600" dirty="0" smtClean="0"/>
              </a:p>
            </p:txBody>
          </p:sp>
          <p:sp>
            <p:nvSpPr>
              <p:cNvPr id="54" name="สี่เหลี่ยมผืนผ้ามุมมน 12"/>
              <p:cNvSpPr/>
              <p:nvPr/>
            </p:nvSpPr>
            <p:spPr>
              <a:xfrm>
                <a:off x="6330837" y="205230"/>
                <a:ext cx="3202647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6" name="สี่เหลี่ยมผืนผ้ามุมมน 95"/>
            <p:cNvSpPr/>
            <p:nvPr/>
          </p:nvSpPr>
          <p:spPr>
            <a:xfrm>
              <a:off x="166564" y="3248792"/>
              <a:ext cx="1799999" cy="1305247"/>
            </a:xfrm>
            <a:prstGeom prst="roundRect">
              <a:avLst>
                <a:gd name="adj" fmla="val 10000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th-TH" dirty="0" err="1" smtClean="0"/>
                <a:t>ศพก</a:t>
              </a:r>
              <a:r>
                <a:rPr lang="th-TH" dirty="0" smtClean="0"/>
                <a:t>.แม่จั๊วะ</a:t>
              </a:r>
            </a:p>
            <a:p>
              <a:pPr algn="ctr"/>
              <a:r>
                <a:rPr lang="th-TH" dirty="0" smtClean="0"/>
                <a:t>อ.เด่นชัย</a:t>
              </a:r>
              <a:endParaRPr lang="th-TH" dirty="0"/>
            </a:p>
          </p:txBody>
        </p:sp>
        <p:grpSp>
          <p:nvGrpSpPr>
            <p:cNvPr id="98" name="กลุ่ม 97"/>
            <p:cNvGrpSpPr/>
            <p:nvPr/>
          </p:nvGrpSpPr>
          <p:grpSpPr>
            <a:xfrm>
              <a:off x="2000182" y="3722672"/>
              <a:ext cx="399566" cy="467417"/>
              <a:chOff x="2074315" y="479886"/>
              <a:chExt cx="399566" cy="467417"/>
            </a:xfrm>
          </p:grpSpPr>
          <p:sp>
            <p:nvSpPr>
              <p:cNvPr id="99" name="ลูกศรขวา 98"/>
              <p:cNvSpPr/>
              <p:nvPr/>
            </p:nvSpPr>
            <p:spPr>
              <a:xfrm>
                <a:off x="2074315" y="479886"/>
                <a:ext cx="399566" cy="4674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ลูกศรขวา 6"/>
              <p:cNvSpPr/>
              <p:nvPr/>
            </p:nvSpPr>
            <p:spPr>
              <a:xfrm>
                <a:off x="2074315" y="573369"/>
                <a:ext cx="279696" cy="2804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kern="12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04" name="ลูกศรขวา 103"/>
            <p:cNvSpPr/>
            <p:nvPr/>
          </p:nvSpPr>
          <p:spPr>
            <a:xfrm>
              <a:off x="5888614" y="3722672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1" name="กลุ่ม 100"/>
            <p:cNvGrpSpPr/>
            <p:nvPr/>
          </p:nvGrpSpPr>
          <p:grpSpPr>
            <a:xfrm>
              <a:off x="2469462" y="3278252"/>
              <a:ext cx="3420000" cy="1280289"/>
              <a:chOff x="2671371" y="47474"/>
              <a:chExt cx="2905565" cy="1174486"/>
            </a:xfrm>
          </p:grpSpPr>
          <p:sp>
            <p:nvSpPr>
              <p:cNvPr id="102" name="สี่เหลี่ยมผืนผ้ามุมมน 101"/>
              <p:cNvSpPr/>
              <p:nvPr/>
            </p:nvSpPr>
            <p:spPr>
              <a:xfrm>
                <a:off x="2671371" y="47474"/>
                <a:ext cx="2905565" cy="1174486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ข้าว/ 11 </a:t>
                </a:r>
                <a:r>
                  <a:rPr lang="th-TH" dirty="0"/>
                  <a:t>ศูนย์</a:t>
                </a:r>
                <a:r>
                  <a:rPr lang="th-TH" dirty="0" smtClean="0"/>
                  <a:t>เครือข่าย</a:t>
                </a:r>
                <a:endParaRPr lang="th-TH" dirty="0"/>
              </a:p>
            </p:txBody>
          </p:sp>
          <p:sp>
            <p:nvSpPr>
              <p:cNvPr id="103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10" name="กลุ่ม 109"/>
            <p:cNvGrpSpPr/>
            <p:nvPr/>
          </p:nvGrpSpPr>
          <p:grpSpPr>
            <a:xfrm>
              <a:off x="169254" y="4481161"/>
              <a:ext cx="1800000" cy="1647951"/>
              <a:chOff x="1091" y="181290"/>
              <a:chExt cx="1884748" cy="1239084"/>
            </a:xfrm>
          </p:grpSpPr>
          <p:sp>
            <p:nvSpPr>
              <p:cNvPr id="111" name="สี่เหลี่ยมผืนผ้ามุมมน 110"/>
              <p:cNvSpPr/>
              <p:nvPr/>
            </p:nvSpPr>
            <p:spPr>
              <a:xfrm>
                <a:off x="1091" y="310596"/>
                <a:ext cx="1884748" cy="1109778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th-TH" dirty="0" err="1" smtClean="0"/>
                  <a:t>ศพก</a:t>
                </a:r>
                <a:r>
                  <a:rPr lang="th-TH" dirty="0" smtClean="0"/>
                  <a:t>.หัวเมือง</a:t>
                </a:r>
              </a:p>
              <a:p>
                <a:pPr algn="ctr"/>
                <a:r>
                  <a:rPr lang="th-TH" dirty="0" smtClean="0"/>
                  <a:t>อ.สอง</a:t>
                </a:r>
                <a:endParaRPr lang="th-TH" dirty="0"/>
              </a:p>
            </p:txBody>
          </p:sp>
          <p:sp>
            <p:nvSpPr>
              <p:cNvPr id="112" name="สี่เหลี่ยมผืนผ้ามุมมน 4"/>
              <p:cNvSpPr/>
              <p:nvPr/>
            </p:nvSpPr>
            <p:spPr>
              <a:xfrm>
                <a:off x="34212" y="181290"/>
                <a:ext cx="1818506" cy="12329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400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14" name="ลูกศรขวา 113"/>
            <p:cNvSpPr/>
            <p:nvPr/>
          </p:nvSpPr>
          <p:spPr>
            <a:xfrm>
              <a:off x="1995128" y="5085631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ลูกศรขวา 118"/>
            <p:cNvSpPr/>
            <p:nvPr/>
          </p:nvSpPr>
          <p:spPr>
            <a:xfrm>
              <a:off x="5891304" y="5085631"/>
              <a:ext cx="399566" cy="4674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6" name="กลุ่ม 115"/>
            <p:cNvGrpSpPr/>
            <p:nvPr/>
          </p:nvGrpSpPr>
          <p:grpSpPr>
            <a:xfrm>
              <a:off x="2469462" y="4505279"/>
              <a:ext cx="3420000" cy="1695841"/>
              <a:chOff x="2669085" y="205230"/>
              <a:chExt cx="2905565" cy="1231728"/>
            </a:xfrm>
          </p:grpSpPr>
          <p:sp>
            <p:nvSpPr>
              <p:cNvPr id="117" name="สี่เหลี่ยมผืนผ้ามุมมน 116"/>
              <p:cNvSpPr/>
              <p:nvPr/>
            </p:nvSpPr>
            <p:spPr>
              <a:xfrm>
                <a:off x="2669085" y="286335"/>
                <a:ext cx="2905565" cy="115062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CC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h-TH" dirty="0" smtClean="0"/>
                  <a:t>ข้าว/ 9 </a:t>
                </a:r>
                <a:r>
                  <a:rPr lang="th-TH" dirty="0"/>
                  <a:t>ศูนย์เครือข่าย</a:t>
                </a:r>
                <a:r>
                  <a:rPr lang="th-TH" dirty="0" smtClean="0"/>
                  <a:t> </a:t>
                </a:r>
                <a:endParaRPr lang="th-TH" dirty="0"/>
              </a:p>
            </p:txBody>
          </p:sp>
          <p:sp>
            <p:nvSpPr>
              <p:cNvPr id="118" name="สี่เหลี่ยมผืนผ้ามุมมน 8"/>
              <p:cNvSpPr/>
              <p:nvPr/>
            </p:nvSpPr>
            <p:spPr>
              <a:xfrm>
                <a:off x="2671371" y="205230"/>
                <a:ext cx="2842301" cy="10167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2200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22" name="สี่เหลี่ยมผืนผ้ามุมมน 12"/>
            <p:cNvSpPr/>
            <p:nvPr/>
          </p:nvSpPr>
          <p:spPr>
            <a:xfrm>
              <a:off x="6356476" y="4505271"/>
              <a:ext cx="3353751" cy="137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2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63" name="กลุ่ม 62"/>
            <p:cNvGrpSpPr/>
            <p:nvPr/>
          </p:nvGrpSpPr>
          <p:grpSpPr>
            <a:xfrm>
              <a:off x="169724" y="908720"/>
              <a:ext cx="1800000" cy="807398"/>
              <a:chOff x="1091" y="138646"/>
              <a:chExt cx="1884748" cy="807398"/>
            </a:xfrm>
            <a:solidFill>
              <a:srgbClr val="FF0066"/>
            </a:solidFill>
          </p:grpSpPr>
          <p:sp>
            <p:nvSpPr>
              <p:cNvPr id="64" name="คำบรรยายภาพแบบลูกศรลง 63"/>
              <p:cNvSpPr/>
              <p:nvPr/>
            </p:nvSpPr>
            <p:spPr>
              <a:xfrm>
                <a:off x="1091" y="148171"/>
                <a:ext cx="1884748" cy="797873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68403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สี่เหลี่ยมผืนผ้ามุมมน 4"/>
              <p:cNvSpPr/>
              <p:nvPr/>
            </p:nvSpPr>
            <p:spPr>
              <a:xfrm>
                <a:off x="34212" y="138646"/>
                <a:ext cx="1818506" cy="5216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ศูนย์หลัก</a:t>
                </a:r>
                <a:endParaRPr lang="th-TH" sz="3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2432721" y="918245"/>
              <a:ext cx="3427496" cy="801001"/>
              <a:chOff x="2432721" y="692696"/>
              <a:chExt cx="3427496" cy="801001"/>
            </a:xfrm>
          </p:grpSpPr>
          <p:grpSp>
            <p:nvGrpSpPr>
              <p:cNvPr id="66" name="กลุ่ม 65"/>
              <p:cNvGrpSpPr/>
              <p:nvPr/>
            </p:nvGrpSpPr>
            <p:grpSpPr>
              <a:xfrm>
                <a:off x="2432721" y="692696"/>
                <a:ext cx="3420000" cy="801001"/>
                <a:chOff x="2639739" y="173598"/>
                <a:chExt cx="2905565" cy="1079994"/>
              </a:xfrm>
            </p:grpSpPr>
            <p:sp>
              <p:nvSpPr>
                <p:cNvPr id="67" name="สี่เหลี่ยมผืนผ้ามุมมน 66"/>
                <p:cNvSpPr/>
                <p:nvPr/>
              </p:nvSpPr>
              <p:spPr>
                <a:xfrm>
                  <a:off x="2639739" y="173598"/>
                  <a:ext cx="2905565" cy="1079994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9245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fillRef>
                <a:effectRef idx="3">
                  <a:schemeClr val="accent5">
                    <a:hueOff val="-4966938"/>
                    <a:satOff val="19906"/>
                    <a:lumOff val="431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สี่เหลี่ยมผืนผ้ามุมมน 8"/>
                <p:cNvSpPr/>
                <p:nvPr/>
              </p:nvSpPr>
              <p:spPr>
                <a:xfrm>
                  <a:off x="2671371" y="205230"/>
                  <a:ext cx="2842301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1" name="สี่เหลี่ยมผืนผ้ามุมมน 4"/>
              <p:cNvSpPr/>
              <p:nvPr/>
            </p:nvSpPr>
            <p:spPr>
              <a:xfrm>
                <a:off x="2435982" y="700182"/>
                <a:ext cx="3424235" cy="5504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2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ชนิดสินค้า/ศูนย์เครือข่าย</a:t>
                </a:r>
                <a:endParaRPr lang="th-TH" sz="32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6315201" y="918245"/>
              <a:ext cx="3424235" cy="819242"/>
              <a:chOff x="5874815" y="692608"/>
              <a:chExt cx="3424235" cy="819242"/>
            </a:xfrm>
          </p:grpSpPr>
          <p:grpSp>
            <p:nvGrpSpPr>
              <p:cNvPr id="69" name="กลุ่ม 68"/>
              <p:cNvGrpSpPr/>
              <p:nvPr/>
            </p:nvGrpSpPr>
            <p:grpSpPr>
              <a:xfrm>
                <a:off x="5875338" y="693611"/>
                <a:ext cx="3420000" cy="818239"/>
                <a:chOff x="6299205" y="173597"/>
                <a:chExt cx="3265911" cy="1048362"/>
              </a:xfrm>
            </p:grpSpPr>
            <p:sp>
              <p:nvSpPr>
                <p:cNvPr id="70" name="สี่เหลี่ยมผืนผ้ามุมมน 69"/>
                <p:cNvSpPr/>
                <p:nvPr/>
              </p:nvSpPr>
              <p:spPr>
                <a:xfrm>
                  <a:off x="6299205" y="173597"/>
                  <a:ext cx="3265911" cy="1021095"/>
                </a:xfrm>
                <a:prstGeom prst="downArrowCallout">
                  <a:avLst>
                    <a:gd name="adj1" fmla="val 25000"/>
                    <a:gd name="adj2" fmla="val 25000"/>
                    <a:gd name="adj3" fmla="val 25000"/>
                    <a:gd name="adj4" fmla="val 68857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fillRef>
                <a:effectRef idx="3">
                  <a:schemeClr val="accent5">
                    <a:hueOff val="-9933876"/>
                    <a:satOff val="39811"/>
                    <a:lumOff val="862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สี่เหลี่ยมผืนผ้ามุมมน 12"/>
                <p:cNvSpPr/>
                <p:nvPr/>
              </p:nvSpPr>
              <p:spPr>
                <a:xfrm>
                  <a:off x="6330837" y="205229"/>
                  <a:ext cx="3202647" cy="1016730"/>
                </a:xfrm>
                <a:prstGeom prst="downArrowCallou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3820" tIns="83820" rIns="83820" bIns="83820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th-TH" sz="2200" kern="12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92" name="สี่เหลี่ยมผืนผ้ามุมมน 4"/>
              <p:cNvSpPr/>
              <p:nvPr/>
            </p:nvSpPr>
            <p:spPr>
              <a:xfrm>
                <a:off x="5874815" y="692608"/>
                <a:ext cx="3424235" cy="55487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600" b="1" kern="120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ฐานเรียนรู้</a:t>
                </a:r>
                <a:endParaRPr lang="th-TH" sz="36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4" name="สี่เหลี่ยมผืนผ้า 3"/>
          <p:cNvSpPr/>
          <p:nvPr/>
        </p:nvSpPr>
        <p:spPr>
          <a:xfrm>
            <a:off x="719403" y="102155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ea typeface="Calibri"/>
                <a:cs typeface="TH SarabunIT๙"/>
              </a:rPr>
              <a:t>1. ข้อมูล ศูนย์</a:t>
            </a:r>
            <a:r>
              <a:rPr lang="th-TH" b="1" dirty="0">
                <a:ea typeface="Calibri"/>
                <a:cs typeface="TH SarabunIT๙"/>
              </a:rPr>
              <a:t>เรียนรู้การเพิ่มประสิทธิภาพการผลิตสินค้าเกษตร จังหวัดแพร่</a:t>
            </a:r>
            <a:endParaRPr lang="en-US" sz="1800" dirty="0">
              <a:ea typeface="Calibri"/>
              <a:cs typeface="Cordia New"/>
            </a:endParaRPr>
          </a:p>
        </p:txBody>
      </p:sp>
      <p:sp>
        <p:nvSpPr>
          <p:cNvPr id="73" name="สี่เหลี่ยมผืนผ้ามุมมน 72"/>
          <p:cNvSpPr/>
          <p:nvPr/>
        </p:nvSpPr>
        <p:spPr>
          <a:xfrm>
            <a:off x="7805378" y="4844262"/>
            <a:ext cx="4169105" cy="1537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1600" dirty="0" smtClean="0"/>
              <a:t>1. เศรษฐกิจพอเพียง</a:t>
            </a:r>
          </a:p>
          <a:p>
            <a:r>
              <a:rPr lang="th-TH" sz="1600" dirty="0" smtClean="0"/>
              <a:t>2.</a:t>
            </a:r>
            <a:r>
              <a:rPr lang="th-TH" sz="1600" dirty="0"/>
              <a:t> พืช</a:t>
            </a:r>
            <a:r>
              <a:rPr lang="th-TH" sz="1600" dirty="0" smtClean="0"/>
              <a:t>ผสมผสาน</a:t>
            </a:r>
          </a:p>
          <a:p>
            <a:r>
              <a:rPr lang="th-TH" sz="1600" dirty="0" smtClean="0"/>
              <a:t>3.</a:t>
            </a:r>
            <a:r>
              <a:rPr lang="th-TH" sz="1600" dirty="0"/>
              <a:t> ข้าว</a:t>
            </a:r>
            <a:r>
              <a:rPr lang="th-TH" sz="1600" dirty="0" smtClean="0"/>
              <a:t>อินทรีย์</a:t>
            </a:r>
          </a:p>
          <a:p>
            <a:r>
              <a:rPr lang="th-TH" sz="1600" dirty="0" smtClean="0"/>
              <a:t>4.</a:t>
            </a:r>
            <a:r>
              <a:rPr lang="th-TH" sz="1600" dirty="0"/>
              <a:t> ดิน-</a:t>
            </a:r>
            <a:r>
              <a:rPr lang="th-TH" sz="1600" dirty="0" smtClean="0"/>
              <a:t>ปุ๋ย</a:t>
            </a:r>
          </a:p>
          <a:p>
            <a:r>
              <a:rPr lang="th-TH" sz="1600" dirty="0" smtClean="0"/>
              <a:t>5. </a:t>
            </a:r>
            <a:r>
              <a:rPr lang="th-TH" sz="1600" dirty="0"/>
              <a:t>ปศุสัตว์ (เลี้ยงไก่-เป็ด)</a:t>
            </a:r>
            <a:endParaRPr lang="th-TH" sz="1600" dirty="0" smtClean="0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7782643" y="3429015"/>
            <a:ext cx="4209231" cy="135688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1600" dirty="0" smtClean="0"/>
              <a:t>1. การ</a:t>
            </a:r>
            <a:r>
              <a:rPr lang="th-TH" sz="1600" dirty="0"/>
              <a:t>ลดต้นทุนการผลิต</a:t>
            </a:r>
            <a:r>
              <a:rPr lang="th-TH" sz="1600" dirty="0" smtClean="0"/>
              <a:t>ข้าว</a:t>
            </a:r>
          </a:p>
          <a:p>
            <a:r>
              <a:rPr lang="th-TH" sz="1600" dirty="0" smtClean="0"/>
              <a:t>2.</a:t>
            </a:r>
            <a:r>
              <a:rPr lang="th-TH" sz="1600" dirty="0"/>
              <a:t> การจัดการดิน</a:t>
            </a:r>
            <a:r>
              <a:rPr lang="th-TH" sz="1600" dirty="0" smtClean="0"/>
              <a:t>และปุ๋ย</a:t>
            </a:r>
          </a:p>
          <a:p>
            <a:r>
              <a:rPr lang="th-TH" sz="1600" dirty="0" smtClean="0"/>
              <a:t>3.</a:t>
            </a:r>
            <a:r>
              <a:rPr lang="th-TH" sz="1600" dirty="0"/>
              <a:t> การจัดการ</a:t>
            </a:r>
            <a:r>
              <a:rPr lang="th-TH" sz="1600" dirty="0" smtClean="0"/>
              <a:t>ศัตรูพืช</a:t>
            </a:r>
          </a:p>
          <a:p>
            <a:r>
              <a:rPr lang="th-TH" sz="1600" dirty="0" smtClean="0"/>
              <a:t>4.</a:t>
            </a:r>
            <a:r>
              <a:rPr lang="th-TH" sz="1600" dirty="0"/>
              <a:t> การเลี้ยงไก่</a:t>
            </a:r>
            <a:r>
              <a:rPr lang="th-TH" sz="1600" dirty="0" smtClean="0"/>
              <a:t>พื้นเมือง</a:t>
            </a:r>
          </a:p>
          <a:p>
            <a:r>
              <a:rPr lang="th-TH" sz="1600" dirty="0" smtClean="0"/>
              <a:t>5. </a:t>
            </a:r>
            <a:r>
              <a:rPr lang="th-TH" sz="1600" dirty="0"/>
              <a:t>เศรษฐกิจพอเพียง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914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13195</TotalTime>
  <Words>2069</Words>
  <Application>Microsoft Office PowerPoint</Application>
  <PresentationFormat>กำหนดเอง</PresentationFormat>
  <Paragraphs>415</Paragraphs>
  <Slides>12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ธีมของ Office</vt:lpstr>
      <vt:lpstr>การขับเคลื่อนนโยบายภาครัฐด้วยระบบส่งเสริมการเกษตร   จังหวัดแพร่</vt:lpstr>
      <vt:lpstr>1. แผนยุทธศาสตร์การขับเคลื่อนนโยบายภาครัฐด้วยระบบส่งเสริมการเกษตร จังหวัดแพร่ ปี 2562-2564</vt:lpstr>
      <vt:lpstr>งานนำเสนอ PowerPoint</vt:lpstr>
      <vt:lpstr>งานนำเสนอ PowerPoint</vt:lpstr>
      <vt:lpstr>งานนำเสนอ PowerPoint</vt:lpstr>
      <vt:lpstr>แปลงใหญ่ จังหวัดแพร่ 50  แปลง  ที่จัดตั้งแล้ว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ทนงศักดิ์ เจริญสนองกุล</dc:creator>
  <cp:lastModifiedBy>Windows User</cp:lastModifiedBy>
  <cp:revision>340</cp:revision>
  <cp:lastPrinted>2018-08-22T02:01:15Z</cp:lastPrinted>
  <dcterms:created xsi:type="dcterms:W3CDTF">2017-10-29T14:04:52Z</dcterms:created>
  <dcterms:modified xsi:type="dcterms:W3CDTF">2019-06-15T16:57:32Z</dcterms:modified>
</cp:coreProperties>
</file>